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325" r:id="rId2"/>
    <p:sldId id="317" r:id="rId3"/>
    <p:sldId id="329" r:id="rId4"/>
    <p:sldId id="336" r:id="rId5"/>
    <p:sldId id="332" r:id="rId6"/>
    <p:sldId id="328" r:id="rId7"/>
    <p:sldId id="333" r:id="rId8"/>
    <p:sldId id="283" r:id="rId9"/>
    <p:sldId id="326" r:id="rId10"/>
    <p:sldId id="334" r:id="rId11"/>
    <p:sldId id="335" r:id="rId12"/>
    <p:sldId id="266" r:id="rId13"/>
    <p:sldId id="31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A20C"/>
    <a:srgbClr val="511913"/>
    <a:srgbClr val="B33012"/>
    <a:srgbClr val="E9E2DA"/>
    <a:srgbClr val="3D366C"/>
    <a:srgbClr val="5758FF"/>
    <a:srgbClr val="140E11"/>
    <a:srgbClr val="000000"/>
    <a:srgbClr val="A6A6A6"/>
    <a:srgbClr val="0E1E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23"/>
    <p:restoredTop sz="94675"/>
  </p:normalViewPr>
  <p:slideViewPr>
    <p:cSldViewPr snapToGrid="0">
      <p:cViewPr varScale="1">
        <p:scale>
          <a:sx n="111" d="100"/>
          <a:sy n="111" d="100"/>
        </p:scale>
        <p:origin x="82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44B5EE-2E74-40C0-8EF6-F95F3CB82DF0}" type="datetimeFigureOut">
              <a:rPr lang="en-ID" smtClean="0"/>
              <a:t>12/02/26</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302A33-762B-446B-97EE-F5A29A9F1DC4}" type="slidenum">
              <a:rPr lang="en-ID" smtClean="0"/>
              <a:t>‹#›</a:t>
            </a:fld>
            <a:endParaRPr lang="en-ID"/>
          </a:p>
        </p:txBody>
      </p:sp>
    </p:spTree>
    <p:extLst>
      <p:ext uri="{BB962C8B-B14F-4D97-AF65-F5344CB8AC3E}">
        <p14:creationId xmlns:p14="http://schemas.microsoft.com/office/powerpoint/2010/main" val="1546045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Good morning. We are presenting our project on the McDonald’s Social Media Command Centre. We aimed to transform massive, messy customer feedback into a precision tool for executive decision-making using advanced NLP and interactive dashboarding.</a:t>
            </a:r>
            <a:endParaRPr lang="en-IN"/>
          </a:p>
          <a:p>
            <a:endParaRPr lang="en-US"/>
          </a:p>
        </p:txBody>
      </p:sp>
      <p:sp>
        <p:nvSpPr>
          <p:cNvPr id="4" name="Slide Number Placeholder 3"/>
          <p:cNvSpPr>
            <a:spLocks noGrp="1"/>
          </p:cNvSpPr>
          <p:nvPr>
            <p:ph type="sldNum" sz="quarter" idx="5"/>
          </p:nvPr>
        </p:nvSpPr>
        <p:spPr/>
        <p:txBody>
          <a:bodyPr/>
          <a:lstStyle/>
          <a:p>
            <a:fld id="{FF302A33-762B-446B-97EE-F5A29A9F1DC4}" type="slidenum">
              <a:rPr lang="en-ID" smtClean="0"/>
              <a:t>1</a:t>
            </a:fld>
            <a:endParaRPr lang="en-ID"/>
          </a:p>
        </p:txBody>
      </p:sp>
    </p:spTree>
    <p:extLst>
      <p:ext uri="{BB962C8B-B14F-4D97-AF65-F5344CB8AC3E}">
        <p14:creationId xmlns:p14="http://schemas.microsoft.com/office/powerpoint/2010/main" val="35143149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6E726-FD6A-00EB-4D07-A83A1A53BF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032B4B-76FB-EDFE-80BA-65F03597FE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B41F8D-632D-BECF-B5B8-83DF6BB2B523}"/>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CF427427-85C4-FF27-B84E-C143E6D25A85}"/>
              </a:ext>
            </a:extLst>
          </p:cNvPr>
          <p:cNvSpPr>
            <a:spLocks noGrp="1"/>
          </p:cNvSpPr>
          <p:nvPr>
            <p:ph type="sldNum" sz="quarter" idx="5"/>
          </p:nvPr>
        </p:nvSpPr>
        <p:spPr/>
        <p:txBody>
          <a:bodyPr/>
          <a:lstStyle/>
          <a:p>
            <a:fld id="{FF302A33-762B-446B-97EE-F5A29A9F1DC4}" type="slidenum">
              <a:rPr lang="en-ID" smtClean="0"/>
              <a:t>13</a:t>
            </a:fld>
            <a:endParaRPr lang="en-ID"/>
          </a:p>
        </p:txBody>
      </p:sp>
    </p:spTree>
    <p:extLst>
      <p:ext uri="{BB962C8B-B14F-4D97-AF65-F5344CB8AC3E}">
        <p14:creationId xmlns:p14="http://schemas.microsoft.com/office/powerpoint/2010/main" val="2698986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The problem we are addressing is the inability to process feedback at scale. While a national average might look good, it hides locations that are failing. Because feedback is now public on Google Maps rather than private, service issues damage the brand reputation immediately. We must bridge this gap to protect the bottom line.</a:t>
            </a:r>
            <a:endParaRPr lang="en-US" b="0">
              <a:effectLst/>
            </a:endParaRPr>
          </a:p>
          <a:p>
            <a:br>
              <a:rPr lang="en-US"/>
            </a:br>
            <a:endParaRPr lang="en-ID"/>
          </a:p>
        </p:txBody>
      </p:sp>
      <p:sp>
        <p:nvSpPr>
          <p:cNvPr id="4" name="Slide Number Placeholder 3"/>
          <p:cNvSpPr>
            <a:spLocks noGrp="1"/>
          </p:cNvSpPr>
          <p:nvPr>
            <p:ph type="sldNum" sz="quarter" idx="5"/>
          </p:nvPr>
        </p:nvSpPr>
        <p:spPr/>
        <p:txBody>
          <a:bodyPr/>
          <a:lstStyle/>
          <a:p>
            <a:fld id="{FF302A33-762B-446B-97EE-F5A29A9F1DC4}" type="slidenum">
              <a:rPr lang="en-ID" smtClean="0"/>
              <a:t>2</a:t>
            </a:fld>
            <a:endParaRPr lang="en-ID"/>
          </a:p>
        </p:txBody>
      </p:sp>
    </p:spTree>
    <p:extLst>
      <p:ext uri="{BB962C8B-B14F-4D97-AF65-F5344CB8AC3E}">
        <p14:creationId xmlns:p14="http://schemas.microsoft.com/office/powerpoint/2010/main" val="3437378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3E903-8131-ED70-81EE-849C60092D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E3CDAB-EC05-270B-42A9-9C2B2D0E6C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2A8B62-4A04-8597-83AC-10B22B87EF7A}"/>
              </a:ext>
            </a:extLst>
          </p:cNvPr>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Our primary users are the managers responsible for store quality. Their top tasks are identifying which specific stores need help and diagnosing why they are failing. Success means a manager can look at our dashboard and know exactly which location requires a staff training intervention today.</a:t>
            </a:r>
            <a:endParaRPr lang="en-US" b="0">
              <a:effectLst/>
            </a:endParaRPr>
          </a:p>
        </p:txBody>
      </p:sp>
      <p:sp>
        <p:nvSpPr>
          <p:cNvPr id="4" name="Slide Number Placeholder 3">
            <a:extLst>
              <a:ext uri="{FF2B5EF4-FFF2-40B4-BE49-F238E27FC236}">
                <a16:creationId xmlns:a16="http://schemas.microsoft.com/office/drawing/2014/main" id="{C5E8EBF6-7FC5-E1C5-1E3C-5E15C9FF5655}"/>
              </a:ext>
            </a:extLst>
          </p:cNvPr>
          <p:cNvSpPr>
            <a:spLocks noGrp="1"/>
          </p:cNvSpPr>
          <p:nvPr>
            <p:ph type="sldNum" sz="quarter" idx="5"/>
          </p:nvPr>
        </p:nvSpPr>
        <p:spPr/>
        <p:txBody>
          <a:bodyPr/>
          <a:lstStyle/>
          <a:p>
            <a:fld id="{FF302A33-762B-446B-97EE-F5A29A9F1DC4}" type="slidenum">
              <a:rPr lang="en-ID" smtClean="0"/>
              <a:t>3</a:t>
            </a:fld>
            <a:endParaRPr lang="en-ID"/>
          </a:p>
        </p:txBody>
      </p:sp>
    </p:spTree>
    <p:extLst>
      <p:ext uri="{BB962C8B-B14F-4D97-AF65-F5344CB8AC3E}">
        <p14:creationId xmlns:p14="http://schemas.microsoft.com/office/powerpoint/2010/main" val="1366846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CFE82-47D1-15C6-2EEE-C7A0881735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353CE5-1F40-C3B4-7AF2-643E0DBECD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CF67EC-DB13-F5CF-9321-C46224F37B6B}"/>
              </a:ext>
            </a:extLst>
          </p:cNvPr>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Traditional tools like mystery shoppers are too slow for the digital age. Furthermore, existing sentiment models are often trained on clean data and struggle with the messy reality of social media reviews. Our project fills this gap by handling real world data complexities that standard tools ignore</a:t>
            </a:r>
            <a:endParaRPr lang="en-US" b="0">
              <a:effectLst/>
            </a:endParaRPr>
          </a:p>
        </p:txBody>
      </p:sp>
      <p:sp>
        <p:nvSpPr>
          <p:cNvPr id="4" name="Slide Number Placeholder 3">
            <a:extLst>
              <a:ext uri="{FF2B5EF4-FFF2-40B4-BE49-F238E27FC236}">
                <a16:creationId xmlns:a16="http://schemas.microsoft.com/office/drawing/2014/main" id="{D57C1C06-F521-9602-ABEE-ADE3797A66FF}"/>
              </a:ext>
            </a:extLst>
          </p:cNvPr>
          <p:cNvSpPr>
            <a:spLocks noGrp="1"/>
          </p:cNvSpPr>
          <p:nvPr>
            <p:ph type="sldNum" sz="quarter" idx="5"/>
          </p:nvPr>
        </p:nvSpPr>
        <p:spPr/>
        <p:txBody>
          <a:bodyPr/>
          <a:lstStyle/>
          <a:p>
            <a:fld id="{FF302A33-762B-446B-97EE-F5A29A9F1DC4}" type="slidenum">
              <a:rPr lang="en-ID" smtClean="0"/>
              <a:t>4</a:t>
            </a:fld>
            <a:endParaRPr lang="en-ID"/>
          </a:p>
        </p:txBody>
      </p:sp>
    </p:spTree>
    <p:extLst>
      <p:ext uri="{BB962C8B-B14F-4D97-AF65-F5344CB8AC3E}">
        <p14:creationId xmlns:p14="http://schemas.microsoft.com/office/powerpoint/2010/main" val="797971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D390C6-767D-099C-C684-BAA4D741F4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BCC3CF-2E91-06EE-A472-05276004F6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7CA651-BCD4-A669-4579-65366BE73BF0}"/>
              </a:ext>
            </a:extLst>
          </p:cNvPr>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Our research led us to three key findings. First, </a:t>
            </a:r>
            <a:r>
              <a:rPr lang="en-US" sz="1200" b="0" i="0" u="none" strike="noStrike" kern="1200" err="1">
                <a:solidFill>
                  <a:schemeClr val="tx1"/>
                </a:solidFill>
                <a:effectLst/>
                <a:latin typeface="+mn-lt"/>
                <a:ea typeface="+mn-ea"/>
                <a:cs typeface="+mn-cs"/>
              </a:rPr>
              <a:t>RoBERTa</a:t>
            </a:r>
            <a:r>
              <a:rPr lang="en-US" sz="1200" b="0" i="0" u="none" strike="noStrike" kern="1200">
                <a:solidFill>
                  <a:schemeClr val="tx1"/>
                </a:solidFill>
                <a:effectLst/>
                <a:latin typeface="+mn-lt"/>
                <a:ea typeface="+mn-ea"/>
                <a:cs typeface="+mn-cs"/>
              </a:rPr>
              <a:t> is the best model for handling the informal language found in reviews. Second, we must analyze specific aspects because a single score is too simple. Finally, we learned that our dashboard must prioritize clarity to avoid overwhelming the user."</a:t>
            </a:r>
            <a:endParaRPr lang="en-US" b="0">
              <a:effectLst/>
            </a:endParaRPr>
          </a:p>
          <a:p>
            <a:br>
              <a:rPr lang="en-US"/>
            </a:br>
            <a:endParaRPr lang="en-ID"/>
          </a:p>
        </p:txBody>
      </p:sp>
      <p:sp>
        <p:nvSpPr>
          <p:cNvPr id="4" name="Slide Number Placeholder 3">
            <a:extLst>
              <a:ext uri="{FF2B5EF4-FFF2-40B4-BE49-F238E27FC236}">
                <a16:creationId xmlns:a16="http://schemas.microsoft.com/office/drawing/2014/main" id="{7C57A93F-5901-7875-519A-E99B020C512F}"/>
              </a:ext>
            </a:extLst>
          </p:cNvPr>
          <p:cNvSpPr>
            <a:spLocks noGrp="1"/>
          </p:cNvSpPr>
          <p:nvPr>
            <p:ph type="sldNum" sz="quarter" idx="5"/>
          </p:nvPr>
        </p:nvSpPr>
        <p:spPr/>
        <p:txBody>
          <a:bodyPr/>
          <a:lstStyle/>
          <a:p>
            <a:fld id="{FF302A33-762B-446B-97EE-F5A29A9F1DC4}" type="slidenum">
              <a:rPr lang="en-ID" smtClean="0"/>
              <a:t>5</a:t>
            </a:fld>
            <a:endParaRPr lang="en-ID"/>
          </a:p>
        </p:txBody>
      </p:sp>
    </p:spTree>
    <p:extLst>
      <p:ext uri="{BB962C8B-B14F-4D97-AF65-F5344CB8AC3E}">
        <p14:creationId xmlns:p14="http://schemas.microsoft.com/office/powerpoint/2010/main" val="20864444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96885C-9E83-10C4-D7D3-D86E5A9BCC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8A825B-60C7-A05D-3226-CDAD04B0B2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A919EE-6346-5162-A409-330EBB4D9C22}"/>
              </a:ext>
            </a:extLst>
          </p:cNvPr>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We are proposing a Social Media Command Centre that uses state of the art Artificial Intelligence. Unlike standard tools, our system can detect sarcasm and understand the context of a complaint. Our custom engineering allows us to track these trends over time, providing a level of detail that was previously impossible</a:t>
            </a:r>
            <a:endParaRPr lang="en-US" b="0">
              <a:effectLst/>
            </a:endParaRPr>
          </a:p>
          <a:p>
            <a:br>
              <a:rPr lang="en-US"/>
            </a:br>
            <a:endParaRPr lang="en-ID"/>
          </a:p>
        </p:txBody>
      </p:sp>
      <p:sp>
        <p:nvSpPr>
          <p:cNvPr id="4" name="Slide Number Placeholder 3">
            <a:extLst>
              <a:ext uri="{FF2B5EF4-FFF2-40B4-BE49-F238E27FC236}">
                <a16:creationId xmlns:a16="http://schemas.microsoft.com/office/drawing/2014/main" id="{DF705FC0-2F9D-612E-256A-B01FB8EC2E8E}"/>
              </a:ext>
            </a:extLst>
          </p:cNvPr>
          <p:cNvSpPr>
            <a:spLocks noGrp="1"/>
          </p:cNvSpPr>
          <p:nvPr>
            <p:ph type="sldNum" sz="quarter" idx="5"/>
          </p:nvPr>
        </p:nvSpPr>
        <p:spPr/>
        <p:txBody>
          <a:bodyPr/>
          <a:lstStyle/>
          <a:p>
            <a:fld id="{FF302A33-762B-446B-97EE-F5A29A9F1DC4}" type="slidenum">
              <a:rPr lang="en-ID" smtClean="0"/>
              <a:t>6</a:t>
            </a:fld>
            <a:endParaRPr lang="en-ID"/>
          </a:p>
        </p:txBody>
      </p:sp>
    </p:spTree>
    <p:extLst>
      <p:ext uri="{BB962C8B-B14F-4D97-AF65-F5344CB8AC3E}">
        <p14:creationId xmlns:p14="http://schemas.microsoft.com/office/powerpoint/2010/main" val="3891214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Our team </a:t>
            </a:r>
            <a:r>
              <a:rPr lang="en-US">
                <a:solidFill>
                  <a:schemeClr val="lt1"/>
                </a:solidFill>
              </a:rPr>
              <a:t>will be experimenting with various transformer models like SBERT Roberta </a:t>
            </a:r>
            <a:r>
              <a:rPr lang="en-US" err="1">
                <a:solidFill>
                  <a:schemeClr val="lt1"/>
                </a:solidFill>
              </a:rPr>
              <a:t>etc</a:t>
            </a:r>
            <a:r>
              <a:rPr lang="en-US">
                <a:solidFill>
                  <a:schemeClr val="lt1"/>
                </a:solidFill>
              </a:rPr>
              <a:t> and then going forward with the best performing one as per our datasets in the subsequent checkpoints</a:t>
            </a:r>
            <a:r>
              <a:rPr lang="en-US" sz="1200" b="0" i="0" u="none" strike="noStrike" kern="1200">
                <a:solidFill>
                  <a:schemeClr val="tx1"/>
                </a:solidFill>
                <a:effectLst/>
                <a:latin typeface="+mn-lt"/>
                <a:ea typeface="+mn-ea"/>
                <a:cs typeface="+mn-cs"/>
              </a:rPr>
              <a:t>. Our biggest challenge is improving how we handle neutral reviews, which are often the most difficult for AI to classify. We are also developing strategies to account for the bias of highly vocal customers</a:t>
            </a:r>
            <a:endParaRPr lang="en-US" b="0">
              <a:effectLst/>
            </a:endParaRPr>
          </a:p>
          <a:p>
            <a:br>
              <a:rPr lang="en-US"/>
            </a:br>
            <a:endParaRPr lang="en-US"/>
          </a:p>
        </p:txBody>
      </p:sp>
      <p:sp>
        <p:nvSpPr>
          <p:cNvPr id="4" name="Slide Number Placeholder 3"/>
          <p:cNvSpPr>
            <a:spLocks noGrp="1"/>
          </p:cNvSpPr>
          <p:nvPr>
            <p:ph type="sldNum" sz="quarter" idx="5"/>
          </p:nvPr>
        </p:nvSpPr>
        <p:spPr/>
        <p:txBody>
          <a:bodyPr/>
          <a:lstStyle/>
          <a:p>
            <a:fld id="{FF302A33-762B-446B-97EE-F5A29A9F1DC4}" type="slidenum">
              <a:rPr lang="en-ID" smtClean="0"/>
              <a:t>7</a:t>
            </a:fld>
            <a:endParaRPr lang="en-ID"/>
          </a:p>
        </p:txBody>
      </p:sp>
    </p:spTree>
    <p:extLst>
      <p:ext uri="{BB962C8B-B14F-4D97-AF65-F5344CB8AC3E}">
        <p14:creationId xmlns:p14="http://schemas.microsoft.com/office/powerpoint/2010/main" val="3462271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D81475-58AE-4E3A-8712-82AE8336A8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007409-73D7-2BF1-B6AE-972299D739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326C69-DC6B-CC40-23AD-0F3A11028740}"/>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BDE0B59B-396A-4F01-1C55-31004D8A0871}"/>
              </a:ext>
            </a:extLst>
          </p:cNvPr>
          <p:cNvSpPr>
            <a:spLocks noGrp="1"/>
          </p:cNvSpPr>
          <p:nvPr>
            <p:ph type="sldNum" sz="quarter" idx="5"/>
          </p:nvPr>
        </p:nvSpPr>
        <p:spPr/>
        <p:txBody>
          <a:bodyPr/>
          <a:lstStyle/>
          <a:p>
            <a:fld id="{FF302A33-762B-446B-97EE-F5A29A9F1DC4}" type="slidenum">
              <a:rPr lang="en-ID" smtClean="0"/>
              <a:t>10</a:t>
            </a:fld>
            <a:endParaRPr lang="en-ID"/>
          </a:p>
        </p:txBody>
      </p:sp>
    </p:spTree>
    <p:extLst>
      <p:ext uri="{BB962C8B-B14F-4D97-AF65-F5344CB8AC3E}">
        <p14:creationId xmlns:p14="http://schemas.microsoft.com/office/powerpoint/2010/main" val="3265254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9EBC2-7525-FD3C-31EF-D8B58F3664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E589CA-4C42-D223-6846-D37911D27D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E939A7-7FFC-BCD1-1A11-CDB95A16306C}"/>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939DBB2D-BB5B-F9BB-AAE8-292A66B5F1A3}"/>
              </a:ext>
            </a:extLst>
          </p:cNvPr>
          <p:cNvSpPr>
            <a:spLocks noGrp="1"/>
          </p:cNvSpPr>
          <p:nvPr>
            <p:ph type="sldNum" sz="quarter" idx="5"/>
          </p:nvPr>
        </p:nvSpPr>
        <p:spPr/>
        <p:txBody>
          <a:bodyPr/>
          <a:lstStyle/>
          <a:p>
            <a:fld id="{FF302A33-762B-446B-97EE-F5A29A9F1DC4}" type="slidenum">
              <a:rPr lang="en-ID" smtClean="0"/>
              <a:t>11</a:t>
            </a:fld>
            <a:endParaRPr lang="en-ID"/>
          </a:p>
        </p:txBody>
      </p:sp>
    </p:spTree>
    <p:extLst>
      <p:ext uri="{BB962C8B-B14F-4D97-AF65-F5344CB8AC3E}">
        <p14:creationId xmlns:p14="http://schemas.microsoft.com/office/powerpoint/2010/main" val="2699932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3_Slides">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155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0_Slides">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7729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Slides">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8645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Slides">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5A496E5-DCC6-E996-7C48-7829B7FA0EA8}"/>
              </a:ext>
            </a:extLst>
          </p:cNvPr>
          <p:cNvSpPr>
            <a:spLocks noGrp="1"/>
          </p:cNvSpPr>
          <p:nvPr>
            <p:ph type="pic" sz="quarter" idx="10" hasCustomPrompt="1"/>
          </p:nvPr>
        </p:nvSpPr>
        <p:spPr>
          <a:xfrm>
            <a:off x="7035685" y="1215571"/>
            <a:ext cx="4426858" cy="4426858"/>
          </a:xfrm>
          <a:prstGeom prst="ellipse">
            <a:avLst/>
          </a:prstGeom>
          <a:solidFill>
            <a:schemeClr val="tx1">
              <a:lumMod val="75000"/>
            </a:schemeClr>
          </a:solidFill>
          <a:ln w="12700">
            <a:noFill/>
          </a:ln>
        </p:spPr>
        <p:txBody>
          <a:bodyPr anchor="ctr">
            <a:normAutofit/>
          </a:bodyPr>
          <a:lstStyle>
            <a:lvl1pPr marL="0" indent="0" algn="ctr">
              <a:buNone/>
              <a:defRPr sz="2000">
                <a:solidFill>
                  <a:schemeClr val="bg1"/>
                </a:solidFill>
              </a:defRPr>
            </a:lvl1pPr>
          </a:lstStyle>
          <a:p>
            <a:r>
              <a:rPr lang="en-US"/>
              <a:t>Your Image Here</a:t>
            </a:r>
            <a:endParaRPr lang="en-ID"/>
          </a:p>
        </p:txBody>
      </p:sp>
    </p:spTree>
    <p:extLst>
      <p:ext uri="{BB962C8B-B14F-4D97-AF65-F5344CB8AC3E}">
        <p14:creationId xmlns:p14="http://schemas.microsoft.com/office/powerpoint/2010/main" val="3321102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082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035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01786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lides">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0255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4_Slides">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7979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Slides">
    <p:spTree>
      <p:nvGrpSpPr>
        <p:cNvPr id="1" name=""/>
        <p:cNvGrpSpPr/>
        <p:nvPr/>
      </p:nvGrpSpPr>
      <p:grpSpPr>
        <a:xfrm>
          <a:off x="0" y="0"/>
          <a:ext cx="0" cy="0"/>
          <a:chOff x="0" y="0"/>
          <a:chExt cx="0" cy="0"/>
        </a:xfrm>
      </p:grpSpPr>
    </p:spTree>
    <p:extLst>
      <p:ext uri="{BB962C8B-B14F-4D97-AF65-F5344CB8AC3E}">
        <p14:creationId xmlns:p14="http://schemas.microsoft.com/office/powerpoint/2010/main" val="583584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3" name="Google Shape;10;p1">
            <a:extLst>
              <a:ext uri="{FF2B5EF4-FFF2-40B4-BE49-F238E27FC236}">
                <a16:creationId xmlns:a16="http://schemas.microsoft.com/office/drawing/2014/main" id="{A6C1F47C-8B5A-FCAD-777A-DC9D11154E40}"/>
              </a:ext>
            </a:extLst>
          </p:cNvPr>
          <p:cNvSpPr/>
          <p:nvPr userDrawn="1"/>
        </p:nvSpPr>
        <p:spPr>
          <a:xfrm>
            <a:off x="15670" y="6762687"/>
            <a:ext cx="727280" cy="80406"/>
          </a:xfrm>
          <a:custGeom>
            <a:avLst/>
            <a:gdLst/>
            <a:ahLst/>
            <a:cxnLst/>
            <a:rect l="l" t="t" r="r" b="b"/>
            <a:pathLst>
              <a:path w="3994439" h="441613" extrusionOk="0">
                <a:moveTo>
                  <a:pt x="2923526" y="292244"/>
                </a:moveTo>
                <a:cubicBezTo>
                  <a:pt x="2931536" y="292244"/>
                  <a:pt x="2938409" y="295112"/>
                  <a:pt x="2944146" y="300849"/>
                </a:cubicBezTo>
                <a:cubicBezTo>
                  <a:pt x="2949882" y="306586"/>
                  <a:pt x="2952750" y="313459"/>
                  <a:pt x="2952750" y="321468"/>
                </a:cubicBezTo>
                <a:cubicBezTo>
                  <a:pt x="2952750" y="326772"/>
                  <a:pt x="2951424" y="331643"/>
                  <a:pt x="2948773" y="336081"/>
                </a:cubicBezTo>
                <a:cubicBezTo>
                  <a:pt x="2946121" y="340518"/>
                  <a:pt x="2942603" y="344063"/>
                  <a:pt x="2938219" y="346715"/>
                </a:cubicBezTo>
                <a:cubicBezTo>
                  <a:pt x="2933836" y="349367"/>
                  <a:pt x="2928938" y="350693"/>
                  <a:pt x="2923526" y="350693"/>
                </a:cubicBezTo>
                <a:cubicBezTo>
                  <a:pt x="2915517" y="350693"/>
                  <a:pt x="2908643" y="347825"/>
                  <a:pt x="2902907" y="342088"/>
                </a:cubicBezTo>
                <a:cubicBezTo>
                  <a:pt x="2897170" y="336351"/>
                  <a:pt x="2894302" y="329478"/>
                  <a:pt x="2894302" y="321468"/>
                </a:cubicBezTo>
                <a:cubicBezTo>
                  <a:pt x="2894302" y="313459"/>
                  <a:pt x="2897170" y="306586"/>
                  <a:pt x="2902907" y="300849"/>
                </a:cubicBezTo>
                <a:cubicBezTo>
                  <a:pt x="2908643" y="295112"/>
                  <a:pt x="2915517" y="292244"/>
                  <a:pt x="2923526" y="292244"/>
                </a:cubicBezTo>
                <a:close/>
                <a:moveTo>
                  <a:pt x="3454112" y="129886"/>
                </a:moveTo>
                <a:cubicBezTo>
                  <a:pt x="3437010" y="129886"/>
                  <a:pt x="3422939" y="134324"/>
                  <a:pt x="3411899" y="143199"/>
                </a:cubicBezTo>
                <a:cubicBezTo>
                  <a:pt x="3400858" y="152075"/>
                  <a:pt x="3392687" y="163711"/>
                  <a:pt x="3387383" y="178106"/>
                </a:cubicBezTo>
                <a:cubicBezTo>
                  <a:pt x="3382079" y="192502"/>
                  <a:pt x="3379427" y="208034"/>
                  <a:pt x="3379427" y="224703"/>
                </a:cubicBezTo>
                <a:cubicBezTo>
                  <a:pt x="3379427" y="241372"/>
                  <a:pt x="3382079" y="256850"/>
                  <a:pt x="3387383" y="271137"/>
                </a:cubicBezTo>
                <a:cubicBezTo>
                  <a:pt x="3392687" y="285425"/>
                  <a:pt x="3400858" y="296952"/>
                  <a:pt x="3411899" y="305720"/>
                </a:cubicBezTo>
                <a:cubicBezTo>
                  <a:pt x="3422939" y="314487"/>
                  <a:pt x="3437010" y="318871"/>
                  <a:pt x="3454112" y="318871"/>
                </a:cubicBezTo>
                <a:cubicBezTo>
                  <a:pt x="3471214" y="318871"/>
                  <a:pt x="3485285" y="314487"/>
                  <a:pt x="3496325" y="305720"/>
                </a:cubicBezTo>
                <a:cubicBezTo>
                  <a:pt x="3507365" y="296952"/>
                  <a:pt x="3515537" y="285425"/>
                  <a:pt x="3520841" y="271137"/>
                </a:cubicBezTo>
                <a:cubicBezTo>
                  <a:pt x="3526145" y="256850"/>
                  <a:pt x="3528797" y="241372"/>
                  <a:pt x="3528797" y="224703"/>
                </a:cubicBezTo>
                <a:cubicBezTo>
                  <a:pt x="3528797" y="208034"/>
                  <a:pt x="3526145" y="192502"/>
                  <a:pt x="3520841" y="178106"/>
                </a:cubicBezTo>
                <a:cubicBezTo>
                  <a:pt x="3515537" y="163711"/>
                  <a:pt x="3507365" y="152075"/>
                  <a:pt x="3496325" y="143199"/>
                </a:cubicBezTo>
                <a:cubicBezTo>
                  <a:pt x="3485285" y="134324"/>
                  <a:pt x="3471214" y="129886"/>
                  <a:pt x="3454112" y="129886"/>
                </a:cubicBezTo>
                <a:close/>
                <a:moveTo>
                  <a:pt x="2415237" y="129886"/>
                </a:moveTo>
                <a:cubicBezTo>
                  <a:pt x="2399976" y="129886"/>
                  <a:pt x="2386798" y="133647"/>
                  <a:pt x="2375703" y="141170"/>
                </a:cubicBezTo>
                <a:cubicBezTo>
                  <a:pt x="2364609" y="148693"/>
                  <a:pt x="2356085" y="158461"/>
                  <a:pt x="2350132" y="170476"/>
                </a:cubicBezTo>
                <a:lnTo>
                  <a:pt x="2342553" y="203272"/>
                </a:lnTo>
                <a:lnTo>
                  <a:pt x="2483428" y="203272"/>
                </a:lnTo>
                <a:cubicBezTo>
                  <a:pt x="2483428" y="189201"/>
                  <a:pt x="2480640" y="176645"/>
                  <a:pt x="2475066" y="165605"/>
                </a:cubicBezTo>
                <a:cubicBezTo>
                  <a:pt x="2469492" y="154564"/>
                  <a:pt x="2461590" y="145851"/>
                  <a:pt x="2451362" y="139465"/>
                </a:cubicBezTo>
                <a:cubicBezTo>
                  <a:pt x="2441134" y="133079"/>
                  <a:pt x="2429092" y="129886"/>
                  <a:pt x="2415237" y="129886"/>
                </a:cubicBezTo>
                <a:close/>
                <a:moveTo>
                  <a:pt x="1962150" y="129886"/>
                </a:moveTo>
                <a:cubicBezTo>
                  <a:pt x="1946564" y="129886"/>
                  <a:pt x="1933467" y="133810"/>
                  <a:pt x="1922860" y="141657"/>
                </a:cubicBezTo>
                <a:cubicBezTo>
                  <a:pt x="1912252" y="149504"/>
                  <a:pt x="1904243" y="160436"/>
                  <a:pt x="1898831" y="174453"/>
                </a:cubicBezTo>
                <a:cubicBezTo>
                  <a:pt x="1893419" y="188470"/>
                  <a:pt x="1890713" y="204787"/>
                  <a:pt x="1890713" y="223404"/>
                </a:cubicBezTo>
                <a:cubicBezTo>
                  <a:pt x="1890713" y="242238"/>
                  <a:pt x="1893473" y="258825"/>
                  <a:pt x="1898993" y="273167"/>
                </a:cubicBezTo>
                <a:cubicBezTo>
                  <a:pt x="1904513" y="287509"/>
                  <a:pt x="1912577" y="298711"/>
                  <a:pt x="1923184" y="306775"/>
                </a:cubicBezTo>
                <a:cubicBezTo>
                  <a:pt x="1933792" y="314839"/>
                  <a:pt x="1946781" y="318871"/>
                  <a:pt x="1962150" y="318871"/>
                </a:cubicBezTo>
                <a:cubicBezTo>
                  <a:pt x="1978170" y="318871"/>
                  <a:pt x="1991564" y="314622"/>
                  <a:pt x="2002334" y="306126"/>
                </a:cubicBezTo>
                <a:cubicBezTo>
                  <a:pt x="2013104" y="297629"/>
                  <a:pt x="2021222" y="286156"/>
                  <a:pt x="2026688" y="271706"/>
                </a:cubicBezTo>
                <a:cubicBezTo>
                  <a:pt x="2032154" y="257256"/>
                  <a:pt x="2034887" y="241155"/>
                  <a:pt x="2034887" y="223404"/>
                </a:cubicBezTo>
                <a:cubicBezTo>
                  <a:pt x="2034887" y="205870"/>
                  <a:pt x="2032208" y="190040"/>
                  <a:pt x="2026850" y="175915"/>
                </a:cubicBezTo>
                <a:cubicBezTo>
                  <a:pt x="2021492" y="161789"/>
                  <a:pt x="2013429" y="150587"/>
                  <a:pt x="2002659" y="142306"/>
                </a:cubicBezTo>
                <a:cubicBezTo>
                  <a:pt x="1991889" y="134026"/>
                  <a:pt x="1978386" y="129886"/>
                  <a:pt x="1962150" y="129886"/>
                </a:cubicBezTo>
                <a:close/>
                <a:moveTo>
                  <a:pt x="1643712" y="129886"/>
                </a:moveTo>
                <a:cubicBezTo>
                  <a:pt x="1628451" y="129886"/>
                  <a:pt x="1615273" y="133647"/>
                  <a:pt x="1604178" y="141170"/>
                </a:cubicBezTo>
                <a:cubicBezTo>
                  <a:pt x="1593084" y="148693"/>
                  <a:pt x="1584560" y="158461"/>
                  <a:pt x="1578607" y="170476"/>
                </a:cubicBezTo>
                <a:lnTo>
                  <a:pt x="1571028" y="203272"/>
                </a:lnTo>
                <a:lnTo>
                  <a:pt x="1711903" y="203272"/>
                </a:lnTo>
                <a:cubicBezTo>
                  <a:pt x="1711903" y="189201"/>
                  <a:pt x="1709116" y="176645"/>
                  <a:pt x="1703541" y="165605"/>
                </a:cubicBezTo>
                <a:cubicBezTo>
                  <a:pt x="1697967" y="154564"/>
                  <a:pt x="1690066" y="145851"/>
                  <a:pt x="1679837" y="139465"/>
                </a:cubicBezTo>
                <a:cubicBezTo>
                  <a:pt x="1669608" y="133079"/>
                  <a:pt x="1657567" y="129886"/>
                  <a:pt x="1643712" y="129886"/>
                </a:cubicBezTo>
                <a:close/>
                <a:moveTo>
                  <a:pt x="1338913" y="129886"/>
                </a:moveTo>
                <a:cubicBezTo>
                  <a:pt x="1323651" y="129886"/>
                  <a:pt x="1310473" y="133647"/>
                  <a:pt x="1299378" y="141170"/>
                </a:cubicBezTo>
                <a:cubicBezTo>
                  <a:pt x="1288284" y="148693"/>
                  <a:pt x="1279760" y="158461"/>
                  <a:pt x="1273807" y="170476"/>
                </a:cubicBezTo>
                <a:lnTo>
                  <a:pt x="1266228" y="203272"/>
                </a:lnTo>
                <a:lnTo>
                  <a:pt x="1407103" y="203272"/>
                </a:lnTo>
                <a:cubicBezTo>
                  <a:pt x="1407103" y="189201"/>
                  <a:pt x="1404316" y="176645"/>
                  <a:pt x="1398741" y="165605"/>
                </a:cubicBezTo>
                <a:cubicBezTo>
                  <a:pt x="1393167" y="154564"/>
                  <a:pt x="1385266" y="145851"/>
                  <a:pt x="1375037" y="139465"/>
                </a:cubicBezTo>
                <a:cubicBezTo>
                  <a:pt x="1364809" y="133079"/>
                  <a:pt x="1352767" y="129886"/>
                  <a:pt x="1338913" y="129886"/>
                </a:cubicBezTo>
                <a:close/>
                <a:moveTo>
                  <a:pt x="423430" y="129886"/>
                </a:moveTo>
                <a:cubicBezTo>
                  <a:pt x="407844" y="129886"/>
                  <a:pt x="394747" y="133810"/>
                  <a:pt x="384140" y="141657"/>
                </a:cubicBezTo>
                <a:cubicBezTo>
                  <a:pt x="373532" y="149504"/>
                  <a:pt x="365522" y="160436"/>
                  <a:pt x="360111" y="174453"/>
                </a:cubicBezTo>
                <a:cubicBezTo>
                  <a:pt x="354699" y="188470"/>
                  <a:pt x="351993" y="204787"/>
                  <a:pt x="351993" y="223404"/>
                </a:cubicBezTo>
                <a:cubicBezTo>
                  <a:pt x="351993" y="242238"/>
                  <a:pt x="354753" y="258825"/>
                  <a:pt x="360273" y="273167"/>
                </a:cubicBezTo>
                <a:cubicBezTo>
                  <a:pt x="365793" y="287509"/>
                  <a:pt x="373857" y="298711"/>
                  <a:pt x="384464" y="306775"/>
                </a:cubicBezTo>
                <a:cubicBezTo>
                  <a:pt x="395072" y="314839"/>
                  <a:pt x="408060" y="318871"/>
                  <a:pt x="423430" y="318871"/>
                </a:cubicBezTo>
                <a:cubicBezTo>
                  <a:pt x="439449" y="318871"/>
                  <a:pt x="452844" y="314622"/>
                  <a:pt x="463614" y="306126"/>
                </a:cubicBezTo>
                <a:cubicBezTo>
                  <a:pt x="474383" y="297629"/>
                  <a:pt x="482501" y="286156"/>
                  <a:pt x="487967" y="271706"/>
                </a:cubicBezTo>
                <a:cubicBezTo>
                  <a:pt x="493433" y="257256"/>
                  <a:pt x="496166" y="241155"/>
                  <a:pt x="496166" y="223404"/>
                </a:cubicBezTo>
                <a:cubicBezTo>
                  <a:pt x="496166" y="205870"/>
                  <a:pt x="493488" y="190040"/>
                  <a:pt x="488130" y="175915"/>
                </a:cubicBezTo>
                <a:cubicBezTo>
                  <a:pt x="482772" y="161789"/>
                  <a:pt x="474708" y="150587"/>
                  <a:pt x="463938" y="142306"/>
                </a:cubicBezTo>
                <a:cubicBezTo>
                  <a:pt x="453169" y="134026"/>
                  <a:pt x="439666" y="129886"/>
                  <a:pt x="423430" y="129886"/>
                </a:cubicBezTo>
                <a:close/>
                <a:moveTo>
                  <a:pt x="109105" y="129886"/>
                </a:moveTo>
                <a:cubicBezTo>
                  <a:pt x="93519" y="129886"/>
                  <a:pt x="80422" y="133810"/>
                  <a:pt x="69814" y="141657"/>
                </a:cubicBezTo>
                <a:cubicBezTo>
                  <a:pt x="59207" y="149504"/>
                  <a:pt x="51197" y="160436"/>
                  <a:pt x="45785" y="174453"/>
                </a:cubicBezTo>
                <a:cubicBezTo>
                  <a:pt x="40374" y="188470"/>
                  <a:pt x="37667" y="204787"/>
                  <a:pt x="37667" y="223404"/>
                </a:cubicBezTo>
                <a:cubicBezTo>
                  <a:pt x="37667" y="242238"/>
                  <a:pt x="40428" y="258825"/>
                  <a:pt x="45948" y="273167"/>
                </a:cubicBezTo>
                <a:cubicBezTo>
                  <a:pt x="51468" y="287509"/>
                  <a:pt x="59532" y="298711"/>
                  <a:pt x="70139" y="306775"/>
                </a:cubicBezTo>
                <a:cubicBezTo>
                  <a:pt x="80746" y="314839"/>
                  <a:pt x="93735" y="318871"/>
                  <a:pt x="109105" y="318871"/>
                </a:cubicBezTo>
                <a:cubicBezTo>
                  <a:pt x="125124" y="318871"/>
                  <a:pt x="138519" y="314622"/>
                  <a:pt x="149289" y="306126"/>
                </a:cubicBezTo>
                <a:cubicBezTo>
                  <a:pt x="160058" y="297629"/>
                  <a:pt x="168176" y="286156"/>
                  <a:pt x="173642" y="271706"/>
                </a:cubicBezTo>
                <a:cubicBezTo>
                  <a:pt x="179108" y="257256"/>
                  <a:pt x="181841" y="241155"/>
                  <a:pt x="181841" y="223404"/>
                </a:cubicBezTo>
                <a:cubicBezTo>
                  <a:pt x="181841" y="205870"/>
                  <a:pt x="179162" y="190040"/>
                  <a:pt x="173805" y="175915"/>
                </a:cubicBezTo>
                <a:cubicBezTo>
                  <a:pt x="168447" y="161789"/>
                  <a:pt x="160383" y="150587"/>
                  <a:pt x="149613" y="142306"/>
                </a:cubicBezTo>
                <a:cubicBezTo>
                  <a:pt x="138844" y="134026"/>
                  <a:pt x="125341" y="129886"/>
                  <a:pt x="109105" y="129886"/>
                </a:cubicBezTo>
                <a:close/>
                <a:moveTo>
                  <a:pt x="2171701" y="98713"/>
                </a:moveTo>
                <a:lnTo>
                  <a:pt x="2210017" y="98713"/>
                </a:lnTo>
                <a:lnTo>
                  <a:pt x="2210017" y="348095"/>
                </a:lnTo>
                <a:lnTo>
                  <a:pt x="2171701" y="348095"/>
                </a:lnTo>
                <a:close/>
                <a:moveTo>
                  <a:pt x="3774282" y="95466"/>
                </a:moveTo>
                <a:cubicBezTo>
                  <a:pt x="3790734" y="95466"/>
                  <a:pt x="3804453" y="99173"/>
                  <a:pt x="3815440" y="106588"/>
                </a:cubicBezTo>
                <a:cubicBezTo>
                  <a:pt x="3826426" y="114002"/>
                  <a:pt x="3835004" y="124366"/>
                  <a:pt x="3841173" y="137679"/>
                </a:cubicBezTo>
                <a:lnTo>
                  <a:pt x="3843771" y="137679"/>
                </a:lnTo>
                <a:cubicBezTo>
                  <a:pt x="3850157" y="124799"/>
                  <a:pt x="3859736" y="114543"/>
                  <a:pt x="3872508" y="106912"/>
                </a:cubicBezTo>
                <a:cubicBezTo>
                  <a:pt x="3885281" y="99282"/>
                  <a:pt x="3900596" y="95466"/>
                  <a:pt x="3918456" y="95466"/>
                </a:cubicBezTo>
                <a:cubicBezTo>
                  <a:pt x="3940753" y="95466"/>
                  <a:pt x="3958991" y="102420"/>
                  <a:pt x="3973170" y="116329"/>
                </a:cubicBezTo>
                <a:cubicBezTo>
                  <a:pt x="3987350" y="130238"/>
                  <a:pt x="3994439" y="151858"/>
                  <a:pt x="3994439" y="181191"/>
                </a:cubicBezTo>
                <a:lnTo>
                  <a:pt x="3994439" y="348095"/>
                </a:lnTo>
                <a:lnTo>
                  <a:pt x="3956123" y="348095"/>
                </a:lnTo>
                <a:lnTo>
                  <a:pt x="3956123" y="181191"/>
                </a:lnTo>
                <a:cubicBezTo>
                  <a:pt x="3956123" y="162791"/>
                  <a:pt x="3951089" y="149640"/>
                  <a:pt x="3941024" y="141738"/>
                </a:cubicBezTo>
                <a:cubicBezTo>
                  <a:pt x="3930957" y="133837"/>
                  <a:pt x="3919105" y="129886"/>
                  <a:pt x="3905467" y="129886"/>
                </a:cubicBezTo>
                <a:cubicBezTo>
                  <a:pt x="3887932" y="129886"/>
                  <a:pt x="3874349" y="135163"/>
                  <a:pt x="3864715" y="145716"/>
                </a:cubicBezTo>
                <a:cubicBezTo>
                  <a:pt x="3855082" y="156269"/>
                  <a:pt x="3850265" y="169610"/>
                  <a:pt x="3850265" y="185737"/>
                </a:cubicBezTo>
                <a:lnTo>
                  <a:pt x="3850265" y="348095"/>
                </a:lnTo>
                <a:lnTo>
                  <a:pt x="3811299" y="348095"/>
                </a:lnTo>
                <a:lnTo>
                  <a:pt x="3811299" y="177295"/>
                </a:lnTo>
                <a:cubicBezTo>
                  <a:pt x="3811299" y="163115"/>
                  <a:pt x="3806699" y="151669"/>
                  <a:pt x="3797499" y="142956"/>
                </a:cubicBezTo>
                <a:cubicBezTo>
                  <a:pt x="3788299" y="134243"/>
                  <a:pt x="3776447" y="129886"/>
                  <a:pt x="3761943" y="129886"/>
                </a:cubicBezTo>
                <a:cubicBezTo>
                  <a:pt x="3751985" y="129886"/>
                  <a:pt x="3742703" y="132538"/>
                  <a:pt x="3734098" y="137842"/>
                </a:cubicBezTo>
                <a:cubicBezTo>
                  <a:pt x="3725493" y="143145"/>
                  <a:pt x="3718566" y="150478"/>
                  <a:pt x="3713316" y="159841"/>
                </a:cubicBezTo>
                <a:cubicBezTo>
                  <a:pt x="3708067" y="169204"/>
                  <a:pt x="3705442" y="180001"/>
                  <a:pt x="3705442" y="192232"/>
                </a:cubicBezTo>
                <a:lnTo>
                  <a:pt x="3705442" y="348095"/>
                </a:lnTo>
                <a:lnTo>
                  <a:pt x="3667125" y="348095"/>
                </a:lnTo>
                <a:lnTo>
                  <a:pt x="3667125" y="98713"/>
                </a:lnTo>
                <a:lnTo>
                  <a:pt x="3704143" y="98713"/>
                </a:lnTo>
                <a:lnTo>
                  <a:pt x="3704143" y="137679"/>
                </a:lnTo>
                <a:lnTo>
                  <a:pt x="3707390" y="137679"/>
                </a:lnTo>
                <a:cubicBezTo>
                  <a:pt x="3712586" y="124366"/>
                  <a:pt x="3720974" y="114002"/>
                  <a:pt x="3732556" y="106588"/>
                </a:cubicBezTo>
                <a:cubicBezTo>
                  <a:pt x="3744138" y="99173"/>
                  <a:pt x="3758046" y="95466"/>
                  <a:pt x="3774282" y="95466"/>
                </a:cubicBezTo>
                <a:close/>
                <a:moveTo>
                  <a:pt x="3454112" y="95466"/>
                </a:moveTo>
                <a:cubicBezTo>
                  <a:pt x="3476626" y="95466"/>
                  <a:pt x="3496352" y="100824"/>
                  <a:pt x="3513291" y="111540"/>
                </a:cubicBezTo>
                <a:cubicBezTo>
                  <a:pt x="3530231" y="122255"/>
                  <a:pt x="3543436" y="137300"/>
                  <a:pt x="3552907" y="156675"/>
                </a:cubicBezTo>
                <a:cubicBezTo>
                  <a:pt x="3562378" y="176050"/>
                  <a:pt x="3567113" y="198726"/>
                  <a:pt x="3567113" y="224703"/>
                </a:cubicBezTo>
                <a:cubicBezTo>
                  <a:pt x="3567113" y="250464"/>
                  <a:pt x="3562378" y="272978"/>
                  <a:pt x="3552907" y="292244"/>
                </a:cubicBezTo>
                <a:cubicBezTo>
                  <a:pt x="3543436" y="311510"/>
                  <a:pt x="3530231" y="326502"/>
                  <a:pt x="3513291" y="337217"/>
                </a:cubicBezTo>
                <a:cubicBezTo>
                  <a:pt x="3496352" y="347933"/>
                  <a:pt x="3476626" y="353291"/>
                  <a:pt x="3454112" y="353291"/>
                </a:cubicBezTo>
                <a:cubicBezTo>
                  <a:pt x="3431598" y="353291"/>
                  <a:pt x="3411872" y="347933"/>
                  <a:pt x="3394932" y="337217"/>
                </a:cubicBezTo>
                <a:cubicBezTo>
                  <a:pt x="3377993" y="326502"/>
                  <a:pt x="3364788" y="311510"/>
                  <a:pt x="3355317" y="292244"/>
                </a:cubicBezTo>
                <a:cubicBezTo>
                  <a:pt x="3345846" y="272978"/>
                  <a:pt x="3341111" y="250464"/>
                  <a:pt x="3341111" y="224703"/>
                </a:cubicBezTo>
                <a:cubicBezTo>
                  <a:pt x="3341111" y="198726"/>
                  <a:pt x="3345846" y="176050"/>
                  <a:pt x="3355317" y="156675"/>
                </a:cubicBezTo>
                <a:cubicBezTo>
                  <a:pt x="3364788" y="137300"/>
                  <a:pt x="3377993" y="122255"/>
                  <a:pt x="3394932" y="111540"/>
                </a:cubicBezTo>
                <a:cubicBezTo>
                  <a:pt x="3411872" y="100824"/>
                  <a:pt x="3431598" y="95466"/>
                  <a:pt x="3454112" y="95466"/>
                </a:cubicBezTo>
                <a:close/>
                <a:moveTo>
                  <a:pt x="3158187" y="95466"/>
                </a:moveTo>
                <a:cubicBezTo>
                  <a:pt x="3175722" y="95466"/>
                  <a:pt x="3191525" y="98713"/>
                  <a:pt x="3205596" y="105208"/>
                </a:cubicBezTo>
                <a:cubicBezTo>
                  <a:pt x="3219667" y="111702"/>
                  <a:pt x="3231194" y="120794"/>
                  <a:pt x="3240178" y="132484"/>
                </a:cubicBezTo>
                <a:cubicBezTo>
                  <a:pt x="3249162" y="144174"/>
                  <a:pt x="3254736" y="157812"/>
                  <a:pt x="3256901" y="173398"/>
                </a:cubicBezTo>
                <a:lnTo>
                  <a:pt x="3218585" y="173398"/>
                </a:lnTo>
                <a:cubicBezTo>
                  <a:pt x="3215662" y="162033"/>
                  <a:pt x="3209195" y="151940"/>
                  <a:pt x="3199183" y="143118"/>
                </a:cubicBezTo>
                <a:cubicBezTo>
                  <a:pt x="3189171" y="134297"/>
                  <a:pt x="3175722" y="129886"/>
                  <a:pt x="3158837" y="129886"/>
                </a:cubicBezTo>
                <a:cubicBezTo>
                  <a:pt x="3143900" y="129886"/>
                  <a:pt x="3130830" y="133756"/>
                  <a:pt x="3119627" y="141495"/>
                </a:cubicBezTo>
                <a:cubicBezTo>
                  <a:pt x="3108425" y="149234"/>
                  <a:pt x="3099712" y="160112"/>
                  <a:pt x="3093488" y="174129"/>
                </a:cubicBezTo>
                <a:cubicBezTo>
                  <a:pt x="3087264" y="188145"/>
                  <a:pt x="3084152" y="204571"/>
                  <a:pt x="3084152" y="223404"/>
                </a:cubicBezTo>
                <a:cubicBezTo>
                  <a:pt x="3084152" y="242671"/>
                  <a:pt x="3087210" y="259448"/>
                  <a:pt x="3093325" y="273735"/>
                </a:cubicBezTo>
                <a:cubicBezTo>
                  <a:pt x="3099441" y="288023"/>
                  <a:pt x="3108100" y="299117"/>
                  <a:pt x="3119303" y="307019"/>
                </a:cubicBezTo>
                <a:cubicBezTo>
                  <a:pt x="3130505" y="314920"/>
                  <a:pt x="3143683" y="318871"/>
                  <a:pt x="3158837" y="318871"/>
                </a:cubicBezTo>
                <a:cubicBezTo>
                  <a:pt x="3168795" y="318871"/>
                  <a:pt x="3177833" y="317139"/>
                  <a:pt x="3185951" y="313675"/>
                </a:cubicBezTo>
                <a:cubicBezTo>
                  <a:pt x="3194069" y="310212"/>
                  <a:pt x="3200942" y="305233"/>
                  <a:pt x="3206570" y="298738"/>
                </a:cubicBezTo>
                <a:cubicBezTo>
                  <a:pt x="3212198" y="292244"/>
                  <a:pt x="3216203" y="284451"/>
                  <a:pt x="3218585" y="275359"/>
                </a:cubicBezTo>
                <a:lnTo>
                  <a:pt x="3256901" y="275359"/>
                </a:lnTo>
                <a:cubicBezTo>
                  <a:pt x="3254736" y="290079"/>
                  <a:pt x="3249406" y="303311"/>
                  <a:pt x="3240909" y="315055"/>
                </a:cubicBezTo>
                <a:cubicBezTo>
                  <a:pt x="3232412" y="326799"/>
                  <a:pt x="3221209" y="336108"/>
                  <a:pt x="3207301" y="342981"/>
                </a:cubicBezTo>
                <a:cubicBezTo>
                  <a:pt x="3193392" y="349854"/>
                  <a:pt x="3177237" y="353291"/>
                  <a:pt x="3158837" y="353291"/>
                </a:cubicBezTo>
                <a:cubicBezTo>
                  <a:pt x="3135457" y="353291"/>
                  <a:pt x="3115325" y="347770"/>
                  <a:pt x="3098440" y="336730"/>
                </a:cubicBezTo>
                <a:cubicBezTo>
                  <a:pt x="3081555" y="325690"/>
                  <a:pt x="3068566" y="310482"/>
                  <a:pt x="3059474" y="291108"/>
                </a:cubicBezTo>
                <a:cubicBezTo>
                  <a:pt x="3050382" y="271733"/>
                  <a:pt x="3045836" y="249598"/>
                  <a:pt x="3045836" y="224703"/>
                </a:cubicBezTo>
                <a:cubicBezTo>
                  <a:pt x="3045836" y="199375"/>
                  <a:pt x="3050517" y="176997"/>
                  <a:pt x="3059880" y="157568"/>
                </a:cubicBezTo>
                <a:cubicBezTo>
                  <a:pt x="3069242" y="138139"/>
                  <a:pt x="3082339" y="122932"/>
                  <a:pt x="3099170" y="111945"/>
                </a:cubicBezTo>
                <a:cubicBezTo>
                  <a:pt x="3116001" y="100959"/>
                  <a:pt x="3135674" y="95466"/>
                  <a:pt x="3158187" y="95466"/>
                </a:cubicBezTo>
                <a:close/>
                <a:moveTo>
                  <a:pt x="2707698" y="95466"/>
                </a:moveTo>
                <a:cubicBezTo>
                  <a:pt x="2732377" y="95466"/>
                  <a:pt x="2751778" y="100878"/>
                  <a:pt x="2765904" y="111702"/>
                </a:cubicBezTo>
                <a:cubicBezTo>
                  <a:pt x="2780029" y="122526"/>
                  <a:pt x="2790068" y="136813"/>
                  <a:pt x="2796021" y="154564"/>
                </a:cubicBezTo>
                <a:lnTo>
                  <a:pt x="2761601" y="164306"/>
                </a:lnTo>
                <a:cubicBezTo>
                  <a:pt x="2759436" y="158569"/>
                  <a:pt x="2756270" y="152968"/>
                  <a:pt x="2752103" y="147502"/>
                </a:cubicBezTo>
                <a:cubicBezTo>
                  <a:pt x="2747936" y="142036"/>
                  <a:pt x="2742281" y="137517"/>
                  <a:pt x="2735137" y="133945"/>
                </a:cubicBezTo>
                <a:cubicBezTo>
                  <a:pt x="2727993" y="130373"/>
                  <a:pt x="2718847" y="128587"/>
                  <a:pt x="2707698" y="128587"/>
                </a:cubicBezTo>
                <a:cubicBezTo>
                  <a:pt x="2692437" y="128587"/>
                  <a:pt x="2679746" y="132078"/>
                  <a:pt x="2669625" y="139059"/>
                </a:cubicBezTo>
                <a:cubicBezTo>
                  <a:pt x="2659505" y="146041"/>
                  <a:pt x="2654445" y="154889"/>
                  <a:pt x="2654445" y="165605"/>
                </a:cubicBezTo>
                <a:cubicBezTo>
                  <a:pt x="2654445" y="175130"/>
                  <a:pt x="2657908" y="182652"/>
                  <a:pt x="2664836" y="188173"/>
                </a:cubicBezTo>
                <a:cubicBezTo>
                  <a:pt x="2671763" y="193693"/>
                  <a:pt x="2682587" y="198293"/>
                  <a:pt x="2697307" y="201973"/>
                </a:cubicBezTo>
                <a:lnTo>
                  <a:pt x="2734325" y="211065"/>
                </a:lnTo>
                <a:cubicBezTo>
                  <a:pt x="2756622" y="216477"/>
                  <a:pt x="2773237" y="224730"/>
                  <a:pt x="2784169" y="235825"/>
                </a:cubicBezTo>
                <a:cubicBezTo>
                  <a:pt x="2795101" y="246919"/>
                  <a:pt x="2800567" y="261180"/>
                  <a:pt x="2800567" y="278606"/>
                </a:cubicBezTo>
                <a:cubicBezTo>
                  <a:pt x="2800567" y="292893"/>
                  <a:pt x="2796481" y="305666"/>
                  <a:pt x="2788309" y="316922"/>
                </a:cubicBezTo>
                <a:cubicBezTo>
                  <a:pt x="2780137" y="328179"/>
                  <a:pt x="2768745" y="337055"/>
                  <a:pt x="2754132" y="343549"/>
                </a:cubicBezTo>
                <a:cubicBezTo>
                  <a:pt x="2739520" y="350043"/>
                  <a:pt x="2722527" y="353291"/>
                  <a:pt x="2703152" y="353291"/>
                </a:cubicBezTo>
                <a:cubicBezTo>
                  <a:pt x="2677716" y="353291"/>
                  <a:pt x="2656664" y="347770"/>
                  <a:pt x="2639995" y="336730"/>
                </a:cubicBezTo>
                <a:cubicBezTo>
                  <a:pt x="2623326" y="325690"/>
                  <a:pt x="2612773" y="309562"/>
                  <a:pt x="2608335" y="288347"/>
                </a:cubicBezTo>
                <a:lnTo>
                  <a:pt x="2644703" y="279255"/>
                </a:lnTo>
                <a:cubicBezTo>
                  <a:pt x="2648167" y="292677"/>
                  <a:pt x="2654743" y="302743"/>
                  <a:pt x="2664430" y="309454"/>
                </a:cubicBezTo>
                <a:cubicBezTo>
                  <a:pt x="2674117" y="316165"/>
                  <a:pt x="2686808" y="319520"/>
                  <a:pt x="2702503" y="319520"/>
                </a:cubicBezTo>
                <a:cubicBezTo>
                  <a:pt x="2720362" y="319520"/>
                  <a:pt x="2734569" y="315705"/>
                  <a:pt x="2745122" y="308074"/>
                </a:cubicBezTo>
                <a:cubicBezTo>
                  <a:pt x="2755675" y="300443"/>
                  <a:pt x="2760952" y="291270"/>
                  <a:pt x="2760952" y="280554"/>
                </a:cubicBezTo>
                <a:cubicBezTo>
                  <a:pt x="2760952" y="271895"/>
                  <a:pt x="2757921" y="264616"/>
                  <a:pt x="2751860" y="258717"/>
                </a:cubicBezTo>
                <a:cubicBezTo>
                  <a:pt x="2745798" y="252818"/>
                  <a:pt x="2736490" y="248407"/>
                  <a:pt x="2723934" y="245485"/>
                </a:cubicBezTo>
                <a:lnTo>
                  <a:pt x="2682370" y="235743"/>
                </a:lnTo>
                <a:cubicBezTo>
                  <a:pt x="2659532" y="230332"/>
                  <a:pt x="2642782" y="221916"/>
                  <a:pt x="2632120" y="210497"/>
                </a:cubicBezTo>
                <a:cubicBezTo>
                  <a:pt x="2621459" y="199078"/>
                  <a:pt x="2616128" y="184763"/>
                  <a:pt x="2616128" y="167553"/>
                </a:cubicBezTo>
                <a:cubicBezTo>
                  <a:pt x="2616128" y="153482"/>
                  <a:pt x="2620106" y="141035"/>
                  <a:pt x="2628062" y="130211"/>
                </a:cubicBezTo>
                <a:cubicBezTo>
                  <a:pt x="2636017" y="119387"/>
                  <a:pt x="2646895" y="110890"/>
                  <a:pt x="2660695" y="104721"/>
                </a:cubicBezTo>
                <a:cubicBezTo>
                  <a:pt x="2674496" y="98551"/>
                  <a:pt x="2690163" y="95466"/>
                  <a:pt x="2707698" y="95466"/>
                </a:cubicBezTo>
                <a:close/>
                <a:moveTo>
                  <a:pt x="2415237" y="95466"/>
                </a:moveTo>
                <a:cubicBezTo>
                  <a:pt x="2428226" y="95466"/>
                  <a:pt x="2441052" y="97631"/>
                  <a:pt x="2453716" y="101960"/>
                </a:cubicBezTo>
                <a:cubicBezTo>
                  <a:pt x="2466380" y="106290"/>
                  <a:pt x="2477907" y="113298"/>
                  <a:pt x="2488298" y="122986"/>
                </a:cubicBezTo>
                <a:cubicBezTo>
                  <a:pt x="2498689" y="132673"/>
                  <a:pt x="2506970" y="145472"/>
                  <a:pt x="2513139" y="161383"/>
                </a:cubicBezTo>
                <a:cubicBezTo>
                  <a:pt x="2519309" y="177295"/>
                  <a:pt x="2522394" y="196886"/>
                  <a:pt x="2522394" y="220157"/>
                </a:cubicBezTo>
                <a:lnTo>
                  <a:pt x="2522394" y="236393"/>
                </a:lnTo>
                <a:lnTo>
                  <a:pt x="2341691" y="236393"/>
                </a:lnTo>
                <a:lnTo>
                  <a:pt x="2343658" y="257276"/>
                </a:lnTo>
                <a:cubicBezTo>
                  <a:pt x="2345295" y="265245"/>
                  <a:pt x="2347751" y="272490"/>
                  <a:pt x="2351025" y="279012"/>
                </a:cubicBezTo>
                <a:cubicBezTo>
                  <a:pt x="2357573" y="292055"/>
                  <a:pt x="2366692" y="301958"/>
                  <a:pt x="2378382" y="308723"/>
                </a:cubicBezTo>
                <a:cubicBezTo>
                  <a:pt x="2390072" y="315488"/>
                  <a:pt x="2403656" y="318871"/>
                  <a:pt x="2419134" y="318871"/>
                </a:cubicBezTo>
                <a:cubicBezTo>
                  <a:pt x="2429200" y="318871"/>
                  <a:pt x="2438319" y="317437"/>
                  <a:pt x="2446491" y="314568"/>
                </a:cubicBezTo>
                <a:cubicBezTo>
                  <a:pt x="2454663" y="311700"/>
                  <a:pt x="2461726" y="307370"/>
                  <a:pt x="2467679" y="301580"/>
                </a:cubicBezTo>
                <a:cubicBezTo>
                  <a:pt x="2473632" y="295789"/>
                  <a:pt x="2478232" y="288564"/>
                  <a:pt x="2481479" y="279905"/>
                </a:cubicBezTo>
                <a:lnTo>
                  <a:pt x="2518497" y="290296"/>
                </a:lnTo>
                <a:cubicBezTo>
                  <a:pt x="2514601" y="302851"/>
                  <a:pt x="2508052" y="313865"/>
                  <a:pt x="2498852" y="323336"/>
                </a:cubicBezTo>
                <a:cubicBezTo>
                  <a:pt x="2489652" y="332806"/>
                  <a:pt x="2478286" y="340167"/>
                  <a:pt x="2464757" y="345416"/>
                </a:cubicBezTo>
                <a:cubicBezTo>
                  <a:pt x="2451227" y="350666"/>
                  <a:pt x="2436019" y="353291"/>
                  <a:pt x="2419134" y="353291"/>
                </a:cubicBezTo>
                <a:cubicBezTo>
                  <a:pt x="2395105" y="353291"/>
                  <a:pt x="2374404" y="347960"/>
                  <a:pt x="2357032" y="337298"/>
                </a:cubicBezTo>
                <a:cubicBezTo>
                  <a:pt x="2339660" y="326637"/>
                  <a:pt x="2326292" y="311700"/>
                  <a:pt x="2316930" y="292488"/>
                </a:cubicBezTo>
                <a:cubicBezTo>
                  <a:pt x="2307567" y="273275"/>
                  <a:pt x="2302886" y="250897"/>
                  <a:pt x="2302886" y="225353"/>
                </a:cubicBezTo>
                <a:cubicBezTo>
                  <a:pt x="2302886" y="199808"/>
                  <a:pt x="2307567" y="177268"/>
                  <a:pt x="2316930" y="157730"/>
                </a:cubicBezTo>
                <a:cubicBezTo>
                  <a:pt x="2326292" y="138193"/>
                  <a:pt x="2339389" y="122932"/>
                  <a:pt x="2356220" y="111945"/>
                </a:cubicBezTo>
                <a:cubicBezTo>
                  <a:pt x="2373051" y="100959"/>
                  <a:pt x="2392724" y="95466"/>
                  <a:pt x="2415237" y="95466"/>
                </a:cubicBezTo>
                <a:close/>
                <a:moveTo>
                  <a:pt x="1643712" y="95466"/>
                </a:moveTo>
                <a:cubicBezTo>
                  <a:pt x="1656701" y="95466"/>
                  <a:pt x="1669527" y="97631"/>
                  <a:pt x="1682191" y="101960"/>
                </a:cubicBezTo>
                <a:cubicBezTo>
                  <a:pt x="1694855" y="106290"/>
                  <a:pt x="1706382" y="113298"/>
                  <a:pt x="1716773" y="122986"/>
                </a:cubicBezTo>
                <a:cubicBezTo>
                  <a:pt x="1727164" y="132673"/>
                  <a:pt x="1735444" y="145472"/>
                  <a:pt x="1741614" y="161383"/>
                </a:cubicBezTo>
                <a:cubicBezTo>
                  <a:pt x="1747784" y="177295"/>
                  <a:pt x="1750869" y="196886"/>
                  <a:pt x="1750869" y="220157"/>
                </a:cubicBezTo>
                <a:lnTo>
                  <a:pt x="1750869" y="236393"/>
                </a:lnTo>
                <a:lnTo>
                  <a:pt x="1570166" y="236393"/>
                </a:lnTo>
                <a:lnTo>
                  <a:pt x="1572133" y="257276"/>
                </a:lnTo>
                <a:cubicBezTo>
                  <a:pt x="1573770" y="265245"/>
                  <a:pt x="1576226" y="272490"/>
                  <a:pt x="1579500" y="279012"/>
                </a:cubicBezTo>
                <a:cubicBezTo>
                  <a:pt x="1586048" y="292055"/>
                  <a:pt x="1595167" y="301958"/>
                  <a:pt x="1606857" y="308723"/>
                </a:cubicBezTo>
                <a:cubicBezTo>
                  <a:pt x="1618547" y="315488"/>
                  <a:pt x="1632131" y="318871"/>
                  <a:pt x="1647609" y="318871"/>
                </a:cubicBezTo>
                <a:cubicBezTo>
                  <a:pt x="1657675" y="318871"/>
                  <a:pt x="1666794" y="317437"/>
                  <a:pt x="1674966" y="314568"/>
                </a:cubicBezTo>
                <a:cubicBezTo>
                  <a:pt x="1683138" y="311700"/>
                  <a:pt x="1690201" y="307370"/>
                  <a:pt x="1696154" y="301580"/>
                </a:cubicBezTo>
                <a:cubicBezTo>
                  <a:pt x="1702107" y="295789"/>
                  <a:pt x="1706707" y="288564"/>
                  <a:pt x="1709954" y="279905"/>
                </a:cubicBezTo>
                <a:lnTo>
                  <a:pt x="1746972" y="290296"/>
                </a:lnTo>
                <a:cubicBezTo>
                  <a:pt x="1743075" y="302851"/>
                  <a:pt x="1736527" y="313865"/>
                  <a:pt x="1727327" y="323336"/>
                </a:cubicBezTo>
                <a:cubicBezTo>
                  <a:pt x="1718126" y="332806"/>
                  <a:pt x="1706761" y="340167"/>
                  <a:pt x="1693232" y="345416"/>
                </a:cubicBezTo>
                <a:cubicBezTo>
                  <a:pt x="1679702" y="350666"/>
                  <a:pt x="1664494" y="353291"/>
                  <a:pt x="1647609" y="353291"/>
                </a:cubicBezTo>
                <a:cubicBezTo>
                  <a:pt x="1623580" y="353291"/>
                  <a:pt x="1602879" y="347960"/>
                  <a:pt x="1585507" y="337298"/>
                </a:cubicBezTo>
                <a:cubicBezTo>
                  <a:pt x="1568135" y="326637"/>
                  <a:pt x="1554767" y="311700"/>
                  <a:pt x="1545405" y="292488"/>
                </a:cubicBezTo>
                <a:cubicBezTo>
                  <a:pt x="1536042" y="273275"/>
                  <a:pt x="1531361" y="250897"/>
                  <a:pt x="1531361" y="225353"/>
                </a:cubicBezTo>
                <a:cubicBezTo>
                  <a:pt x="1531361" y="199808"/>
                  <a:pt x="1536042" y="177268"/>
                  <a:pt x="1545405" y="157730"/>
                </a:cubicBezTo>
                <a:cubicBezTo>
                  <a:pt x="1554767" y="138193"/>
                  <a:pt x="1567864" y="122932"/>
                  <a:pt x="1584695" y="111945"/>
                </a:cubicBezTo>
                <a:cubicBezTo>
                  <a:pt x="1601526" y="100959"/>
                  <a:pt x="1621199" y="95466"/>
                  <a:pt x="1643712" y="95466"/>
                </a:cubicBezTo>
                <a:close/>
                <a:moveTo>
                  <a:pt x="1338913" y="95466"/>
                </a:moveTo>
                <a:cubicBezTo>
                  <a:pt x="1351901" y="95466"/>
                  <a:pt x="1364727" y="97631"/>
                  <a:pt x="1377391" y="101960"/>
                </a:cubicBezTo>
                <a:cubicBezTo>
                  <a:pt x="1390055" y="106290"/>
                  <a:pt x="1401583" y="113298"/>
                  <a:pt x="1411973" y="122986"/>
                </a:cubicBezTo>
                <a:cubicBezTo>
                  <a:pt x="1422364" y="132673"/>
                  <a:pt x="1430645" y="145472"/>
                  <a:pt x="1436814" y="161383"/>
                </a:cubicBezTo>
                <a:cubicBezTo>
                  <a:pt x="1442984" y="177295"/>
                  <a:pt x="1446069" y="196886"/>
                  <a:pt x="1446069" y="220157"/>
                </a:cubicBezTo>
                <a:lnTo>
                  <a:pt x="1446069" y="236393"/>
                </a:lnTo>
                <a:lnTo>
                  <a:pt x="1265366" y="236393"/>
                </a:lnTo>
                <a:lnTo>
                  <a:pt x="1267333" y="257276"/>
                </a:lnTo>
                <a:cubicBezTo>
                  <a:pt x="1268970" y="265245"/>
                  <a:pt x="1271426" y="272490"/>
                  <a:pt x="1274700" y="279012"/>
                </a:cubicBezTo>
                <a:cubicBezTo>
                  <a:pt x="1281248" y="292055"/>
                  <a:pt x="1290367" y="301958"/>
                  <a:pt x="1302057" y="308723"/>
                </a:cubicBezTo>
                <a:cubicBezTo>
                  <a:pt x="1313747" y="315488"/>
                  <a:pt x="1327331" y="318871"/>
                  <a:pt x="1342809" y="318871"/>
                </a:cubicBezTo>
                <a:cubicBezTo>
                  <a:pt x="1352875" y="318871"/>
                  <a:pt x="1361994" y="317437"/>
                  <a:pt x="1370166" y="314568"/>
                </a:cubicBezTo>
                <a:cubicBezTo>
                  <a:pt x="1378338" y="311700"/>
                  <a:pt x="1385401" y="307370"/>
                  <a:pt x="1391354" y="301580"/>
                </a:cubicBezTo>
                <a:cubicBezTo>
                  <a:pt x="1397307" y="295789"/>
                  <a:pt x="1401907" y="288564"/>
                  <a:pt x="1405155" y="279905"/>
                </a:cubicBezTo>
                <a:lnTo>
                  <a:pt x="1442172" y="290296"/>
                </a:lnTo>
                <a:cubicBezTo>
                  <a:pt x="1438275" y="302851"/>
                  <a:pt x="1431727" y="313865"/>
                  <a:pt x="1422527" y="323336"/>
                </a:cubicBezTo>
                <a:cubicBezTo>
                  <a:pt x="1413327" y="332806"/>
                  <a:pt x="1401961" y="340167"/>
                  <a:pt x="1388432" y="345416"/>
                </a:cubicBezTo>
                <a:cubicBezTo>
                  <a:pt x="1374902" y="350666"/>
                  <a:pt x="1359694" y="353291"/>
                  <a:pt x="1342809" y="353291"/>
                </a:cubicBezTo>
                <a:cubicBezTo>
                  <a:pt x="1318780" y="353291"/>
                  <a:pt x="1298079" y="347960"/>
                  <a:pt x="1280707" y="337298"/>
                </a:cubicBezTo>
                <a:cubicBezTo>
                  <a:pt x="1263335" y="326637"/>
                  <a:pt x="1249967" y="311700"/>
                  <a:pt x="1240605" y="292488"/>
                </a:cubicBezTo>
                <a:cubicBezTo>
                  <a:pt x="1231242" y="273275"/>
                  <a:pt x="1226561" y="250897"/>
                  <a:pt x="1226561" y="225353"/>
                </a:cubicBezTo>
                <a:cubicBezTo>
                  <a:pt x="1226561" y="199808"/>
                  <a:pt x="1231242" y="177268"/>
                  <a:pt x="1240605" y="157730"/>
                </a:cubicBezTo>
                <a:cubicBezTo>
                  <a:pt x="1249967" y="138193"/>
                  <a:pt x="1263064" y="122932"/>
                  <a:pt x="1279895" y="111945"/>
                </a:cubicBezTo>
                <a:cubicBezTo>
                  <a:pt x="1296726" y="100959"/>
                  <a:pt x="1316399" y="95466"/>
                  <a:pt x="1338913" y="95466"/>
                </a:cubicBezTo>
                <a:close/>
                <a:moveTo>
                  <a:pt x="427976" y="95466"/>
                </a:moveTo>
                <a:cubicBezTo>
                  <a:pt x="448974" y="95466"/>
                  <a:pt x="467483" y="100716"/>
                  <a:pt x="483503" y="111215"/>
                </a:cubicBezTo>
                <a:cubicBezTo>
                  <a:pt x="499522" y="121714"/>
                  <a:pt x="512023" y="136597"/>
                  <a:pt x="521007" y="155863"/>
                </a:cubicBezTo>
                <a:cubicBezTo>
                  <a:pt x="529991" y="175130"/>
                  <a:pt x="534483" y="197860"/>
                  <a:pt x="534483" y="224054"/>
                </a:cubicBezTo>
                <a:cubicBezTo>
                  <a:pt x="534483" y="250464"/>
                  <a:pt x="529991" y="273329"/>
                  <a:pt x="521007" y="292650"/>
                </a:cubicBezTo>
                <a:cubicBezTo>
                  <a:pt x="512023" y="311970"/>
                  <a:pt x="499576" y="326907"/>
                  <a:pt x="483665" y="337461"/>
                </a:cubicBezTo>
                <a:cubicBezTo>
                  <a:pt x="467754" y="348014"/>
                  <a:pt x="449407" y="353291"/>
                  <a:pt x="428626" y="353291"/>
                </a:cubicBezTo>
                <a:cubicBezTo>
                  <a:pt x="412606" y="353291"/>
                  <a:pt x="399780" y="350612"/>
                  <a:pt x="390147" y="345254"/>
                </a:cubicBezTo>
                <a:cubicBezTo>
                  <a:pt x="380514" y="339896"/>
                  <a:pt x="373099" y="333781"/>
                  <a:pt x="367904" y="326907"/>
                </a:cubicBezTo>
                <a:cubicBezTo>
                  <a:pt x="362708" y="320034"/>
                  <a:pt x="358703" y="314325"/>
                  <a:pt x="355889" y="309779"/>
                </a:cubicBezTo>
                <a:lnTo>
                  <a:pt x="352642" y="309779"/>
                </a:lnTo>
                <a:lnTo>
                  <a:pt x="352642" y="441613"/>
                </a:lnTo>
                <a:lnTo>
                  <a:pt x="314326" y="441613"/>
                </a:lnTo>
                <a:lnTo>
                  <a:pt x="314326" y="98713"/>
                </a:lnTo>
                <a:lnTo>
                  <a:pt x="351343" y="98713"/>
                </a:lnTo>
                <a:lnTo>
                  <a:pt x="351343" y="138329"/>
                </a:lnTo>
                <a:lnTo>
                  <a:pt x="355889" y="138329"/>
                </a:lnTo>
                <a:cubicBezTo>
                  <a:pt x="358703" y="133999"/>
                  <a:pt x="362627" y="128452"/>
                  <a:pt x="367660" y="121687"/>
                </a:cubicBezTo>
                <a:cubicBezTo>
                  <a:pt x="372693" y="114922"/>
                  <a:pt x="379945" y="108861"/>
                  <a:pt x="389416" y="103503"/>
                </a:cubicBezTo>
                <a:cubicBezTo>
                  <a:pt x="398887" y="98145"/>
                  <a:pt x="411740" y="95466"/>
                  <a:pt x="427976" y="95466"/>
                </a:cubicBezTo>
                <a:close/>
                <a:moveTo>
                  <a:pt x="113651" y="95466"/>
                </a:moveTo>
                <a:cubicBezTo>
                  <a:pt x="134649" y="95466"/>
                  <a:pt x="153158" y="100716"/>
                  <a:pt x="169177" y="111215"/>
                </a:cubicBezTo>
                <a:cubicBezTo>
                  <a:pt x="185197" y="121714"/>
                  <a:pt x="197698" y="136597"/>
                  <a:pt x="206682" y="155863"/>
                </a:cubicBezTo>
                <a:cubicBezTo>
                  <a:pt x="215666" y="175130"/>
                  <a:pt x="220158" y="197860"/>
                  <a:pt x="220158" y="224054"/>
                </a:cubicBezTo>
                <a:cubicBezTo>
                  <a:pt x="220158" y="250464"/>
                  <a:pt x="215666" y="273329"/>
                  <a:pt x="206682" y="292650"/>
                </a:cubicBezTo>
                <a:cubicBezTo>
                  <a:pt x="197698" y="311970"/>
                  <a:pt x="185251" y="326907"/>
                  <a:pt x="169340" y="337461"/>
                </a:cubicBezTo>
                <a:cubicBezTo>
                  <a:pt x="153429" y="348014"/>
                  <a:pt x="135082" y="353291"/>
                  <a:pt x="114300" y="353291"/>
                </a:cubicBezTo>
                <a:cubicBezTo>
                  <a:pt x="98281" y="353291"/>
                  <a:pt x="85455" y="350612"/>
                  <a:pt x="75822" y="345254"/>
                </a:cubicBezTo>
                <a:cubicBezTo>
                  <a:pt x="66188" y="339896"/>
                  <a:pt x="58774" y="333781"/>
                  <a:pt x="53579" y="326907"/>
                </a:cubicBezTo>
                <a:cubicBezTo>
                  <a:pt x="48383" y="320034"/>
                  <a:pt x="44378" y="314325"/>
                  <a:pt x="41564" y="309779"/>
                </a:cubicBezTo>
                <a:lnTo>
                  <a:pt x="38317" y="309779"/>
                </a:lnTo>
                <a:lnTo>
                  <a:pt x="38317" y="441613"/>
                </a:lnTo>
                <a:lnTo>
                  <a:pt x="0" y="441613"/>
                </a:lnTo>
                <a:lnTo>
                  <a:pt x="0" y="98713"/>
                </a:lnTo>
                <a:lnTo>
                  <a:pt x="37018" y="98713"/>
                </a:lnTo>
                <a:lnTo>
                  <a:pt x="37018" y="138329"/>
                </a:lnTo>
                <a:lnTo>
                  <a:pt x="41564" y="138329"/>
                </a:lnTo>
                <a:cubicBezTo>
                  <a:pt x="44378" y="133999"/>
                  <a:pt x="48302" y="128452"/>
                  <a:pt x="53335" y="121687"/>
                </a:cubicBezTo>
                <a:cubicBezTo>
                  <a:pt x="58368" y="114922"/>
                  <a:pt x="65620" y="108861"/>
                  <a:pt x="75091" y="103503"/>
                </a:cubicBezTo>
                <a:cubicBezTo>
                  <a:pt x="84562" y="98145"/>
                  <a:pt x="97415" y="95466"/>
                  <a:pt x="113651" y="95466"/>
                </a:cubicBezTo>
                <a:close/>
                <a:moveTo>
                  <a:pt x="1133259" y="94817"/>
                </a:moveTo>
                <a:cubicBezTo>
                  <a:pt x="1136073" y="94817"/>
                  <a:pt x="1139591" y="94871"/>
                  <a:pt x="1143812" y="94979"/>
                </a:cubicBezTo>
                <a:cubicBezTo>
                  <a:pt x="1148034" y="95087"/>
                  <a:pt x="1151227" y="95250"/>
                  <a:pt x="1153391" y="95466"/>
                </a:cubicBezTo>
                <a:lnTo>
                  <a:pt x="1153391" y="134432"/>
                </a:lnTo>
                <a:cubicBezTo>
                  <a:pt x="1152093" y="134107"/>
                  <a:pt x="1149143" y="133593"/>
                  <a:pt x="1144543" y="132890"/>
                </a:cubicBezTo>
                <a:cubicBezTo>
                  <a:pt x="1139943" y="132186"/>
                  <a:pt x="1135099" y="131834"/>
                  <a:pt x="1130012" y="131834"/>
                </a:cubicBezTo>
                <a:cubicBezTo>
                  <a:pt x="1117889" y="131834"/>
                  <a:pt x="1107092" y="134351"/>
                  <a:pt x="1097621" y="139384"/>
                </a:cubicBezTo>
                <a:cubicBezTo>
                  <a:pt x="1088151" y="144417"/>
                  <a:pt x="1080682" y="151344"/>
                  <a:pt x="1075216" y="160166"/>
                </a:cubicBezTo>
                <a:cubicBezTo>
                  <a:pt x="1069750" y="168987"/>
                  <a:pt x="1067017" y="179026"/>
                  <a:pt x="1067017" y="190283"/>
                </a:cubicBezTo>
                <a:lnTo>
                  <a:pt x="1067017" y="348095"/>
                </a:lnTo>
                <a:lnTo>
                  <a:pt x="1028700" y="348095"/>
                </a:lnTo>
                <a:lnTo>
                  <a:pt x="1028700" y="98713"/>
                </a:lnTo>
                <a:lnTo>
                  <a:pt x="1065718" y="98713"/>
                </a:lnTo>
                <a:lnTo>
                  <a:pt x="1065718" y="136380"/>
                </a:lnTo>
                <a:lnTo>
                  <a:pt x="1068316" y="136380"/>
                </a:lnTo>
                <a:cubicBezTo>
                  <a:pt x="1072862" y="124041"/>
                  <a:pt x="1081088" y="114029"/>
                  <a:pt x="1092994" y="106344"/>
                </a:cubicBezTo>
                <a:cubicBezTo>
                  <a:pt x="1104901" y="98659"/>
                  <a:pt x="1118322" y="94817"/>
                  <a:pt x="1133259" y="94817"/>
                </a:cubicBezTo>
                <a:close/>
                <a:moveTo>
                  <a:pt x="645536" y="38966"/>
                </a:moveTo>
                <a:lnTo>
                  <a:pt x="683852" y="38966"/>
                </a:lnTo>
                <a:lnTo>
                  <a:pt x="683852" y="98713"/>
                </a:lnTo>
                <a:lnTo>
                  <a:pt x="737106" y="98713"/>
                </a:lnTo>
                <a:lnTo>
                  <a:pt x="737106" y="131185"/>
                </a:lnTo>
                <a:lnTo>
                  <a:pt x="683852" y="131185"/>
                </a:lnTo>
                <a:lnTo>
                  <a:pt x="683852" y="276658"/>
                </a:lnTo>
                <a:cubicBezTo>
                  <a:pt x="683852" y="287482"/>
                  <a:pt x="685449" y="295572"/>
                  <a:pt x="688642" y="300930"/>
                </a:cubicBezTo>
                <a:cubicBezTo>
                  <a:pt x="691835" y="306288"/>
                  <a:pt x="695948" y="309860"/>
                  <a:pt x="700981" y="311646"/>
                </a:cubicBezTo>
                <a:cubicBezTo>
                  <a:pt x="706014" y="313432"/>
                  <a:pt x="711345" y="314325"/>
                  <a:pt x="716973" y="314325"/>
                </a:cubicBezTo>
                <a:cubicBezTo>
                  <a:pt x="721195" y="314325"/>
                  <a:pt x="724658" y="314081"/>
                  <a:pt x="727364" y="313594"/>
                </a:cubicBezTo>
                <a:cubicBezTo>
                  <a:pt x="730070" y="313107"/>
                  <a:pt x="732235" y="312701"/>
                  <a:pt x="733858" y="312376"/>
                </a:cubicBezTo>
                <a:lnTo>
                  <a:pt x="741652" y="346796"/>
                </a:lnTo>
                <a:cubicBezTo>
                  <a:pt x="739054" y="347770"/>
                  <a:pt x="735428" y="348772"/>
                  <a:pt x="730774" y="349800"/>
                </a:cubicBezTo>
                <a:cubicBezTo>
                  <a:pt x="726119" y="350828"/>
                  <a:pt x="720220" y="351342"/>
                  <a:pt x="713077" y="351342"/>
                </a:cubicBezTo>
                <a:cubicBezTo>
                  <a:pt x="702253" y="351342"/>
                  <a:pt x="691673" y="349015"/>
                  <a:pt x="681336" y="344361"/>
                </a:cubicBezTo>
                <a:cubicBezTo>
                  <a:pt x="670999" y="339707"/>
                  <a:pt x="662448" y="332617"/>
                  <a:pt x="655683" y="323092"/>
                </a:cubicBezTo>
                <a:cubicBezTo>
                  <a:pt x="648918" y="313567"/>
                  <a:pt x="645536" y="301553"/>
                  <a:pt x="645536" y="287049"/>
                </a:cubicBezTo>
                <a:lnTo>
                  <a:pt x="645536" y="131185"/>
                </a:lnTo>
                <a:lnTo>
                  <a:pt x="607869" y="131185"/>
                </a:lnTo>
                <a:lnTo>
                  <a:pt x="607869" y="98713"/>
                </a:lnTo>
                <a:lnTo>
                  <a:pt x="645536" y="98713"/>
                </a:lnTo>
                <a:close/>
                <a:moveTo>
                  <a:pt x="1853046" y="15586"/>
                </a:moveTo>
                <a:lnTo>
                  <a:pt x="1891362" y="15586"/>
                </a:lnTo>
                <a:lnTo>
                  <a:pt x="1891362" y="138329"/>
                </a:lnTo>
                <a:lnTo>
                  <a:pt x="1894610" y="138329"/>
                </a:lnTo>
                <a:cubicBezTo>
                  <a:pt x="1897424" y="133999"/>
                  <a:pt x="1901347" y="128452"/>
                  <a:pt x="1906380" y="121687"/>
                </a:cubicBezTo>
                <a:cubicBezTo>
                  <a:pt x="1911414" y="114922"/>
                  <a:pt x="1918665" y="108861"/>
                  <a:pt x="1928136" y="103503"/>
                </a:cubicBezTo>
                <a:cubicBezTo>
                  <a:pt x="1937608" y="98145"/>
                  <a:pt x="1950461" y="95466"/>
                  <a:pt x="1966697" y="95466"/>
                </a:cubicBezTo>
                <a:cubicBezTo>
                  <a:pt x="1987695" y="95466"/>
                  <a:pt x="2006204" y="100716"/>
                  <a:pt x="2022223" y="111215"/>
                </a:cubicBezTo>
                <a:cubicBezTo>
                  <a:pt x="2038242" y="121714"/>
                  <a:pt x="2050744" y="136597"/>
                  <a:pt x="2059727" y="155863"/>
                </a:cubicBezTo>
                <a:cubicBezTo>
                  <a:pt x="2068712" y="175130"/>
                  <a:pt x="2073203" y="197860"/>
                  <a:pt x="2073203" y="224054"/>
                </a:cubicBezTo>
                <a:cubicBezTo>
                  <a:pt x="2073203" y="250464"/>
                  <a:pt x="2068712" y="273329"/>
                  <a:pt x="2059727" y="292650"/>
                </a:cubicBezTo>
                <a:cubicBezTo>
                  <a:pt x="2050744" y="311970"/>
                  <a:pt x="2038297" y="326907"/>
                  <a:pt x="2022385" y="337461"/>
                </a:cubicBezTo>
                <a:cubicBezTo>
                  <a:pt x="2006474" y="348014"/>
                  <a:pt x="1988128" y="353291"/>
                  <a:pt x="1967346" y="353291"/>
                </a:cubicBezTo>
                <a:cubicBezTo>
                  <a:pt x="1951327" y="353291"/>
                  <a:pt x="1938500" y="350612"/>
                  <a:pt x="1928867" y="345254"/>
                </a:cubicBezTo>
                <a:cubicBezTo>
                  <a:pt x="1919234" y="339896"/>
                  <a:pt x="1911819" y="333781"/>
                  <a:pt x="1906624" y="326907"/>
                </a:cubicBezTo>
                <a:cubicBezTo>
                  <a:pt x="1901428" y="320034"/>
                  <a:pt x="1897424" y="314325"/>
                  <a:pt x="1894610" y="309779"/>
                </a:cubicBezTo>
                <a:lnTo>
                  <a:pt x="1890063" y="309779"/>
                </a:lnTo>
                <a:lnTo>
                  <a:pt x="1890063" y="348095"/>
                </a:lnTo>
                <a:lnTo>
                  <a:pt x="1853046" y="348095"/>
                </a:lnTo>
                <a:close/>
                <a:moveTo>
                  <a:pt x="2191183" y="5195"/>
                </a:moveTo>
                <a:cubicBezTo>
                  <a:pt x="2198652" y="5195"/>
                  <a:pt x="2205065" y="7739"/>
                  <a:pt x="2210423" y="12826"/>
                </a:cubicBezTo>
                <a:cubicBezTo>
                  <a:pt x="2215781" y="17913"/>
                  <a:pt x="2218460" y="24029"/>
                  <a:pt x="2218460" y="31172"/>
                </a:cubicBezTo>
                <a:cubicBezTo>
                  <a:pt x="2218460" y="38316"/>
                  <a:pt x="2215781" y="44432"/>
                  <a:pt x="2210423" y="49519"/>
                </a:cubicBezTo>
                <a:cubicBezTo>
                  <a:pt x="2205065" y="54606"/>
                  <a:pt x="2198652" y="57150"/>
                  <a:pt x="2191183" y="57150"/>
                </a:cubicBezTo>
                <a:cubicBezTo>
                  <a:pt x="2183715" y="57150"/>
                  <a:pt x="2177302" y="54606"/>
                  <a:pt x="2171944" y="49519"/>
                </a:cubicBezTo>
                <a:cubicBezTo>
                  <a:pt x="2166586" y="44432"/>
                  <a:pt x="2163907" y="38316"/>
                  <a:pt x="2163907" y="31172"/>
                </a:cubicBezTo>
                <a:cubicBezTo>
                  <a:pt x="2163907" y="24029"/>
                  <a:pt x="2166586" y="17913"/>
                  <a:pt x="2171944" y="12826"/>
                </a:cubicBezTo>
                <a:cubicBezTo>
                  <a:pt x="2177302" y="7739"/>
                  <a:pt x="2183715" y="5195"/>
                  <a:pt x="2191183" y="5195"/>
                </a:cubicBezTo>
                <a:close/>
                <a:moveTo>
                  <a:pt x="915699" y="0"/>
                </a:moveTo>
                <a:cubicBezTo>
                  <a:pt x="925116" y="0"/>
                  <a:pt x="932801" y="757"/>
                  <a:pt x="938754" y="2273"/>
                </a:cubicBezTo>
                <a:cubicBezTo>
                  <a:pt x="944707" y="3788"/>
                  <a:pt x="949145" y="5195"/>
                  <a:pt x="952068" y="6494"/>
                </a:cubicBezTo>
                <a:lnTo>
                  <a:pt x="941027" y="39615"/>
                </a:lnTo>
                <a:cubicBezTo>
                  <a:pt x="939079" y="38966"/>
                  <a:pt x="936400" y="38154"/>
                  <a:pt x="932990" y="37180"/>
                </a:cubicBezTo>
                <a:cubicBezTo>
                  <a:pt x="929581" y="36205"/>
                  <a:pt x="925116" y="35718"/>
                  <a:pt x="919596" y="35718"/>
                </a:cubicBezTo>
                <a:cubicBezTo>
                  <a:pt x="906932" y="35718"/>
                  <a:pt x="897813" y="38911"/>
                  <a:pt x="892239" y="45298"/>
                </a:cubicBezTo>
                <a:cubicBezTo>
                  <a:pt x="886664" y="51684"/>
                  <a:pt x="883877" y="61046"/>
                  <a:pt x="883877" y="73385"/>
                </a:cubicBezTo>
                <a:lnTo>
                  <a:pt x="883877" y="98713"/>
                </a:lnTo>
                <a:lnTo>
                  <a:pt x="939728" y="98713"/>
                </a:lnTo>
                <a:lnTo>
                  <a:pt x="939728" y="131185"/>
                </a:lnTo>
                <a:lnTo>
                  <a:pt x="883877" y="131185"/>
                </a:lnTo>
                <a:lnTo>
                  <a:pt x="883877" y="348095"/>
                </a:lnTo>
                <a:lnTo>
                  <a:pt x="845561" y="348095"/>
                </a:lnTo>
                <a:lnTo>
                  <a:pt x="845561" y="131185"/>
                </a:lnTo>
                <a:lnTo>
                  <a:pt x="805296" y="131185"/>
                </a:lnTo>
                <a:lnTo>
                  <a:pt x="805296" y="98713"/>
                </a:lnTo>
                <a:lnTo>
                  <a:pt x="845561" y="98713"/>
                </a:lnTo>
                <a:lnTo>
                  <a:pt x="845561" y="64293"/>
                </a:lnTo>
                <a:cubicBezTo>
                  <a:pt x="845561" y="50006"/>
                  <a:pt x="848916" y="38100"/>
                  <a:pt x="855627" y="28575"/>
                </a:cubicBezTo>
                <a:cubicBezTo>
                  <a:pt x="862338" y="19050"/>
                  <a:pt x="871051" y="11906"/>
                  <a:pt x="881767" y="7143"/>
                </a:cubicBezTo>
                <a:cubicBezTo>
                  <a:pt x="892482" y="2381"/>
                  <a:pt x="903793" y="0"/>
                  <a:pt x="915699" y="0"/>
                </a:cubicBezTo>
                <a:close/>
              </a:path>
            </a:pathLst>
          </a:custGeom>
          <a:solidFill>
            <a:schemeClr val="tx1">
              <a:lumMod val="25000"/>
            </a:schemeClr>
          </a:solidFill>
          <a:ln>
            <a:noFill/>
          </a:ln>
        </p:spPr>
        <p:txBody>
          <a:bodyPr spcFirstLastPara="1" wrap="square" lIns="121900" tIns="60925" rIns="121900" bIns="60925" anchor="ctr" anchorCtr="0">
            <a:noAutofit/>
          </a:bodyPr>
          <a:lstStyle/>
          <a:p>
            <a:pPr marL="0" marR="0" lvl="0" indent="0" algn="ctr" rtl="0">
              <a:spcBef>
                <a:spcPts val="0"/>
              </a:spcBef>
              <a:spcAft>
                <a:spcPts val="0"/>
              </a:spcAft>
              <a:buClr>
                <a:schemeClr val="dk1"/>
              </a:buClr>
              <a:buSzPts val="2400"/>
              <a:buFont typeface="Open Sans"/>
              <a:buNone/>
            </a:pPr>
            <a:endParaRPr sz="24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1076851613"/>
      </p:ext>
    </p:extLst>
  </p:cSld>
  <p:clrMap bg1="lt1" tx1="dk1" bg2="lt2" tx2="dk2" accent1="accent1" accent2="accent2" accent3="accent3" accent4="accent4" accent5="accent5" accent6="accent6" hlink="hlink" folHlink="folHlink"/>
  <p:sldLayoutIdLst>
    <p:sldLayoutId id="2147483675" r:id="rId1"/>
    <p:sldLayoutId id="2147483664" r:id="rId2"/>
    <p:sldLayoutId id="2147483666" r:id="rId3"/>
    <p:sldLayoutId id="2147483662" r:id="rId4"/>
    <p:sldLayoutId id="2147483686" r:id="rId5"/>
    <p:sldLayoutId id="2147483687" r:id="rId6"/>
    <p:sldLayoutId id="2147483665" r:id="rId7"/>
    <p:sldLayoutId id="2147483677" r:id="rId8"/>
    <p:sldLayoutId id="2147483668" r:id="rId9"/>
    <p:sldLayoutId id="2147483683"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IS492-SP26/team-project-social-media-command-centre" TargetMode="Externa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3.wdp"/><Relationship Id="rId5" Type="http://schemas.openxmlformats.org/officeDocument/2006/relationships/image" Target="../media/image7.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9.png"/><Relationship Id="rId4" Type="http://schemas.microsoft.com/office/2007/relationships/hdphoto" Target="../media/hdphoto4.wdp"/></Relationships>
</file>

<file path=ppt/slides/_rels/slide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0.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a:extLst>
            <a:ext uri="{FF2B5EF4-FFF2-40B4-BE49-F238E27FC236}">
              <a16:creationId xmlns:a16="http://schemas.microsoft.com/office/drawing/2014/main" id="{2F0203EA-F36A-1ACC-7374-1A0DFFCD76F3}"/>
            </a:ext>
          </a:extLst>
        </p:cNvPr>
        <p:cNvGrpSpPr/>
        <p:nvPr/>
      </p:nvGrpSpPr>
      <p:grpSpPr>
        <a:xfrm>
          <a:off x="0" y="0"/>
          <a:ext cx="0" cy="0"/>
          <a:chOff x="0" y="0"/>
          <a:chExt cx="0" cy="0"/>
        </a:xfrm>
      </p:grpSpPr>
      <p:pic>
        <p:nvPicPr>
          <p:cNvPr id="503" name="Picture 502" descr="A yellow letter m on a black background&#10;&#10;AI-generated content may be incorrect.">
            <a:extLst>
              <a:ext uri="{FF2B5EF4-FFF2-40B4-BE49-F238E27FC236}">
                <a16:creationId xmlns:a16="http://schemas.microsoft.com/office/drawing/2014/main" id="{52DF01A9-AA9F-605A-E2F4-6C3C5775C013}"/>
              </a:ext>
            </a:extLst>
          </p:cNvPr>
          <p:cNvPicPr>
            <a:picLocks noChangeAspect="1"/>
          </p:cNvPicPr>
          <p:nvPr/>
        </p:nvPicPr>
        <p:blipFill>
          <a:blip r:embed="rId3">
            <a:alphaModFix amt="51000"/>
            <a:extLst>
              <a:ext uri="{28A0092B-C50C-407E-A947-70E740481C1C}">
                <a14:useLocalDpi xmlns:a14="http://schemas.microsoft.com/office/drawing/2010/main" val="0"/>
              </a:ext>
            </a:extLst>
          </a:blip>
          <a:stretch>
            <a:fillRect/>
          </a:stretch>
        </p:blipFill>
        <p:spPr>
          <a:xfrm>
            <a:off x="7248526" y="-848993"/>
            <a:ext cx="6392542" cy="6392542"/>
          </a:xfrm>
          <a:prstGeom prst="rect">
            <a:avLst/>
          </a:prstGeom>
        </p:spPr>
      </p:pic>
      <p:pic>
        <p:nvPicPr>
          <p:cNvPr id="499" name="Picture 498">
            <a:extLst>
              <a:ext uri="{FF2B5EF4-FFF2-40B4-BE49-F238E27FC236}">
                <a16:creationId xmlns:a16="http://schemas.microsoft.com/office/drawing/2014/main" id="{52647AFF-67FE-7652-B48B-6DB7BBD7C10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6543" b="89844" l="6445" r="89844">
                        <a14:foregroundMark x1="72266" y1="15527" x2="71191" y2="19238"/>
                        <a14:foregroundMark x1="69434" y1="16602" x2="68945" y2="16113"/>
                        <a14:foregroundMark x1="68945" y1="19141" x2="70313" y2="14551"/>
                        <a14:foregroundMark x1="68262" y1="15820" x2="67285" y2="17969"/>
                        <a14:foregroundMark x1="11816" y1="17969" x2="14186" y2="22454"/>
                        <a14:foregroundMark x1="11816" y1="19531" x2="11035" y2="22266"/>
                        <a14:foregroundMark x1="13867" y1="16406" x2="13435" y2="16082"/>
                        <a14:foregroundMark x1="13135" y1="16553" x2="13867" y2="16992"/>
                        <a14:foregroundMark x1="10938" y1="15234" x2="12004" y2="15874"/>
                        <a14:foregroundMark x1="13574" y1="38281" x2="10938" y2="44141"/>
                        <a14:foregroundMark x1="10742" y1="40039" x2="9277" y2="42480"/>
                        <a14:foregroundMark x1="38867" y1="9180" x2="33301" y2="6543"/>
                        <a14:foregroundMark x1="36719" y1="17578" x2="36816" y2="18262"/>
                        <a14:foregroundMark x1="34863" y1="16113" x2="34180" y2="16016"/>
                        <a14:foregroundMark x1="23242" y1="8301" x2="22852" y2="8301"/>
                        <a14:foregroundMark x1="34863" y1="20605" x2="39648" y2="19043"/>
                        <a14:foregroundMark x1="18750" y1="37695" x2="21680" y2="34570"/>
                        <a14:foregroundMark x1="18262" y1="13086" x2="18262" y2="13086"/>
                        <a14:foregroundMark x1="18750" y1="28711" x2="18750" y2="28711"/>
                        <a14:foregroundMark x1="35449" y1="77734" x2="34961" y2="77832"/>
                        <a14:foregroundMark x1="24707" y1="53320" x2="24707" y2="53320"/>
                        <a14:foregroundMark x1="16797" y1="53125" x2="16797" y2="53125"/>
                        <a14:foregroundMark x1="21191" y1="15723" x2="21191" y2="15723"/>
                        <a14:foregroundMark x1="31055" y1="20898" x2="31055" y2="20898"/>
                        <a14:foregroundMark x1="25781" y1="23926" x2="25781" y2="23926"/>
                        <a14:foregroundMark x1="20508" y1="22559" x2="20508" y2="22559"/>
                        <a14:foregroundMark x1="6445" y1="27246" x2="6445" y2="27246"/>
                        <a14:backgroundMark x1="14160" y1="22461" x2="14355" y2="23145"/>
                        <a14:backgroundMark x1="11914" y1="16016" x2="13477" y2="16016"/>
                      </a14:backgroundRemoval>
                    </a14:imgEffect>
                  </a14:imgLayer>
                </a14:imgProps>
              </a:ext>
              <a:ext uri="{28A0092B-C50C-407E-A947-70E740481C1C}">
                <a14:useLocalDpi xmlns:a14="http://schemas.microsoft.com/office/drawing/2010/main" val="0"/>
              </a:ext>
            </a:extLst>
          </a:blip>
          <a:stretch>
            <a:fillRect/>
          </a:stretch>
        </p:blipFill>
        <p:spPr>
          <a:xfrm rot="1067062">
            <a:off x="6225707" y="786298"/>
            <a:ext cx="5285404" cy="5285404"/>
          </a:xfrm>
          <a:prstGeom prst="rect">
            <a:avLst/>
          </a:prstGeom>
          <a:effectLst>
            <a:outerShdw blurRad="266700" dist="38100" dir="2700000" sx="101000" sy="101000" algn="tl" rotWithShape="0">
              <a:schemeClr val="bg1">
                <a:alpha val="40000"/>
              </a:schemeClr>
            </a:outerShdw>
          </a:effectLst>
        </p:spPr>
      </p:pic>
      <p:sp>
        <p:nvSpPr>
          <p:cNvPr id="500" name="TextBox 499">
            <a:extLst>
              <a:ext uri="{FF2B5EF4-FFF2-40B4-BE49-F238E27FC236}">
                <a16:creationId xmlns:a16="http://schemas.microsoft.com/office/drawing/2014/main" id="{2D21106E-6B3F-5B5A-A7E1-2BD6F6E2E70B}"/>
              </a:ext>
            </a:extLst>
          </p:cNvPr>
          <p:cNvSpPr txBox="1"/>
          <p:nvPr/>
        </p:nvSpPr>
        <p:spPr>
          <a:xfrm>
            <a:off x="1117599" y="999650"/>
            <a:ext cx="5762703" cy="2308324"/>
          </a:xfrm>
          <a:prstGeom prst="rect">
            <a:avLst/>
          </a:prstGeom>
          <a:noFill/>
          <a:effectLst/>
        </p:spPr>
        <p:txBody>
          <a:bodyPr wrap="square" rtlCol="0">
            <a:spAutoFit/>
          </a:bodyPr>
          <a:lstStyle/>
          <a:p>
            <a:r>
              <a:rPr lang="en-US" sz="4800">
                <a:solidFill>
                  <a:schemeClr val="bg1"/>
                </a:solidFill>
                <a:latin typeface="+mj-lt"/>
              </a:rPr>
              <a:t>McDonald’s Feedback Analysis: Social Media </a:t>
            </a:r>
          </a:p>
          <a:p>
            <a:r>
              <a:rPr lang="en-US" sz="4800">
                <a:solidFill>
                  <a:schemeClr val="bg1"/>
                </a:solidFill>
                <a:latin typeface="+mj-lt"/>
              </a:rPr>
              <a:t>Command Centre</a:t>
            </a:r>
          </a:p>
        </p:txBody>
      </p:sp>
      <p:sp>
        <p:nvSpPr>
          <p:cNvPr id="505" name="Rectangle 504">
            <a:extLst>
              <a:ext uri="{FF2B5EF4-FFF2-40B4-BE49-F238E27FC236}">
                <a16:creationId xmlns:a16="http://schemas.microsoft.com/office/drawing/2014/main" id="{65EC2FC7-6568-BB33-2B03-014F9B55663B}"/>
              </a:ext>
            </a:extLst>
          </p:cNvPr>
          <p:cNvSpPr/>
          <p:nvPr/>
        </p:nvSpPr>
        <p:spPr>
          <a:xfrm>
            <a:off x="1117599" y="3563213"/>
            <a:ext cx="6392542" cy="1758374"/>
          </a:xfrm>
          <a:prstGeom prst="rect">
            <a:avLst/>
          </a:prstGeom>
          <a:noFill/>
          <a:ln w="25400">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a:solidFill>
                  <a:schemeClr val="bg1"/>
                </a:solidFill>
              </a:rPr>
              <a:t>IS 492 Introduction to GEN AI - Spring 2026</a:t>
            </a:r>
            <a:br>
              <a:rPr lang="en-US" sz="2000">
                <a:solidFill>
                  <a:schemeClr val="bg1"/>
                </a:solidFill>
              </a:rPr>
            </a:br>
            <a:r>
              <a:rPr lang="en-US" sz="2000">
                <a:solidFill>
                  <a:schemeClr val="bg1"/>
                </a:solidFill>
              </a:rPr>
              <a:t>Jeet Thakore, Ashish Gole, Pranav </a:t>
            </a:r>
            <a:r>
              <a:rPr lang="en-US" sz="2000" err="1">
                <a:solidFill>
                  <a:schemeClr val="bg1"/>
                </a:solidFill>
              </a:rPr>
              <a:t>Charakondala</a:t>
            </a:r>
            <a:endParaRPr lang="en-US" sz="2000">
              <a:solidFill>
                <a:schemeClr val="bg1"/>
              </a:solidFill>
            </a:endParaRPr>
          </a:p>
          <a:p>
            <a:endParaRPr lang="en-US" sz="2000">
              <a:solidFill>
                <a:schemeClr val="bg1"/>
              </a:solidFill>
            </a:endParaRPr>
          </a:p>
          <a:p>
            <a:r>
              <a:rPr lang="en-ID" sz="2000">
                <a:solidFill>
                  <a:schemeClr val="bg1"/>
                </a:solidFill>
              </a:rPr>
              <a:t>GitHub - </a:t>
            </a:r>
            <a:r>
              <a:rPr lang="en-ID" sz="2000">
                <a:solidFill>
                  <a:schemeClr val="bg1"/>
                </a:solidFill>
                <a:hlinkClick r:id="rId6"/>
              </a:rPr>
              <a:t>https://github.com/IS492-SP26/team-project-social-media-command-centre</a:t>
            </a:r>
            <a:endParaRPr lang="en-ID" sz="2000">
              <a:solidFill>
                <a:schemeClr val="bg1"/>
              </a:solidFill>
            </a:endParaRPr>
          </a:p>
        </p:txBody>
      </p:sp>
      <p:pic>
        <p:nvPicPr>
          <p:cNvPr id="3" name="Picture 2" descr="A red square with yellow letters&#10;&#10;AI-generated content may be incorrect.">
            <a:extLst>
              <a:ext uri="{FF2B5EF4-FFF2-40B4-BE49-F238E27FC236}">
                <a16:creationId xmlns:a16="http://schemas.microsoft.com/office/drawing/2014/main" id="{EA4F28FD-43BD-04B9-3991-7552B6FA64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7375" y="360362"/>
            <a:ext cx="377825" cy="377825"/>
          </a:xfrm>
          <a:prstGeom prst="rect">
            <a:avLst/>
          </a:prstGeom>
        </p:spPr>
      </p:pic>
      <p:sp>
        <p:nvSpPr>
          <p:cNvPr id="7" name="Freeform: Shape 6">
            <a:extLst>
              <a:ext uri="{FF2B5EF4-FFF2-40B4-BE49-F238E27FC236}">
                <a16:creationId xmlns:a16="http://schemas.microsoft.com/office/drawing/2014/main" id="{9CC8D3B2-0ECE-695F-4558-EFB674F52EE0}"/>
              </a:ext>
            </a:extLst>
          </p:cNvPr>
          <p:cNvSpPr/>
          <p:nvPr/>
        </p:nvSpPr>
        <p:spPr>
          <a:xfrm>
            <a:off x="0" y="5035606"/>
            <a:ext cx="12192000" cy="1822393"/>
          </a:xfrm>
          <a:custGeom>
            <a:avLst/>
            <a:gdLst>
              <a:gd name="connsiteX0" fmla="*/ 11066139 w 12192000"/>
              <a:gd name="connsiteY0" fmla="*/ 548 h 1822393"/>
              <a:gd name="connsiteX1" fmla="*/ 11957903 w 12192000"/>
              <a:gd name="connsiteY1" fmla="*/ 86507 h 1822393"/>
              <a:gd name="connsiteX2" fmla="*/ 12192000 w 12192000"/>
              <a:gd name="connsiteY2" fmla="*/ 144372 h 1822393"/>
              <a:gd name="connsiteX3" fmla="*/ 12192000 w 12192000"/>
              <a:gd name="connsiteY3" fmla="*/ 1273118 h 1822393"/>
              <a:gd name="connsiteX4" fmla="*/ 12192000 w 12192000"/>
              <a:gd name="connsiteY4" fmla="*/ 1612900 h 1822393"/>
              <a:gd name="connsiteX5" fmla="*/ 12192000 w 12192000"/>
              <a:gd name="connsiteY5" fmla="*/ 1822393 h 1822393"/>
              <a:gd name="connsiteX6" fmla="*/ 0 w 12192000"/>
              <a:gd name="connsiteY6" fmla="*/ 1822393 h 1822393"/>
              <a:gd name="connsiteX7" fmla="*/ 0 w 12192000"/>
              <a:gd name="connsiteY7" fmla="*/ 1612900 h 1822393"/>
              <a:gd name="connsiteX8" fmla="*/ 0 w 12192000"/>
              <a:gd name="connsiteY8" fmla="*/ 1273118 h 1822393"/>
              <a:gd name="connsiteX9" fmla="*/ 0 w 12192000"/>
              <a:gd name="connsiteY9" fmla="*/ 125240 h 1822393"/>
              <a:gd name="connsiteX10" fmla="*/ 147422 w 12192000"/>
              <a:gd name="connsiteY10" fmla="*/ 224964 h 1822393"/>
              <a:gd name="connsiteX11" fmla="*/ 666120 w 12192000"/>
              <a:gd name="connsiteY11" fmla="*/ 475595 h 1822393"/>
              <a:gd name="connsiteX12" fmla="*/ 4749984 w 12192000"/>
              <a:gd name="connsiteY12" fmla="*/ 1137334 h 1822393"/>
              <a:gd name="connsiteX13" fmla="*/ 11066139 w 12192000"/>
              <a:gd name="connsiteY13" fmla="*/ 548 h 18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1822393">
                <a:moveTo>
                  <a:pt x="11066139" y="548"/>
                </a:moveTo>
                <a:cubicBezTo>
                  <a:pt x="11446924" y="5244"/>
                  <a:pt x="11723828" y="38681"/>
                  <a:pt x="11957903" y="86507"/>
                </a:cubicBezTo>
                <a:lnTo>
                  <a:pt x="12192000" y="144372"/>
                </a:lnTo>
                <a:lnTo>
                  <a:pt x="12192000" y="1273118"/>
                </a:lnTo>
                <a:lnTo>
                  <a:pt x="12192000" y="1612900"/>
                </a:lnTo>
                <a:lnTo>
                  <a:pt x="12192000" y="1822393"/>
                </a:lnTo>
                <a:lnTo>
                  <a:pt x="0" y="1822393"/>
                </a:lnTo>
                <a:lnTo>
                  <a:pt x="0" y="1612900"/>
                </a:lnTo>
                <a:lnTo>
                  <a:pt x="0" y="1273118"/>
                </a:lnTo>
                <a:lnTo>
                  <a:pt x="0" y="125240"/>
                </a:lnTo>
                <a:lnTo>
                  <a:pt x="147422" y="224964"/>
                </a:lnTo>
                <a:cubicBezTo>
                  <a:pt x="270676" y="300751"/>
                  <a:pt x="432227" y="383714"/>
                  <a:pt x="666120" y="475595"/>
                </a:cubicBezTo>
                <a:cubicBezTo>
                  <a:pt x="1026495" y="617148"/>
                  <a:pt x="2549225" y="1215378"/>
                  <a:pt x="4749984" y="1137334"/>
                </a:cubicBezTo>
                <a:cubicBezTo>
                  <a:pt x="7504934" y="1039623"/>
                  <a:pt x="8779119" y="-27639"/>
                  <a:pt x="11066139" y="548"/>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Tree>
    <p:extLst>
      <p:ext uri="{BB962C8B-B14F-4D97-AF65-F5344CB8AC3E}">
        <p14:creationId xmlns:p14="http://schemas.microsoft.com/office/powerpoint/2010/main" val="18246802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
          <a:extLst>
            <a:ext uri="{FF2B5EF4-FFF2-40B4-BE49-F238E27FC236}">
              <a16:creationId xmlns:a16="http://schemas.microsoft.com/office/drawing/2014/main" id="{EA222A2D-F71F-B006-4083-5FE6DC38E012}"/>
            </a:ext>
          </a:extLst>
        </p:cNvPr>
        <p:cNvGrpSpPr/>
        <p:nvPr/>
      </p:nvGrpSpPr>
      <p:grpSpPr>
        <a:xfrm>
          <a:off x="0" y="0"/>
          <a:ext cx="0" cy="0"/>
          <a:chOff x="0" y="0"/>
          <a:chExt cx="0" cy="0"/>
        </a:xfrm>
      </p:grpSpPr>
      <p:sp>
        <p:nvSpPr>
          <p:cNvPr id="37" name="Freeform: Shape 36">
            <a:extLst>
              <a:ext uri="{FF2B5EF4-FFF2-40B4-BE49-F238E27FC236}">
                <a16:creationId xmlns:a16="http://schemas.microsoft.com/office/drawing/2014/main" id="{891AEE6E-8A2E-8559-20D8-FF4E2B7F9F2A}"/>
              </a:ext>
            </a:extLst>
          </p:cNvPr>
          <p:cNvSpPr/>
          <p:nvPr/>
        </p:nvSpPr>
        <p:spPr>
          <a:xfrm>
            <a:off x="0" y="1"/>
            <a:ext cx="12192000" cy="5397627"/>
          </a:xfrm>
          <a:custGeom>
            <a:avLst/>
            <a:gdLst>
              <a:gd name="connsiteX0" fmla="*/ 0 w 12192000"/>
              <a:gd name="connsiteY0" fmla="*/ 0 h 5397627"/>
              <a:gd name="connsiteX1" fmla="*/ 12192000 w 12192000"/>
              <a:gd name="connsiteY1" fmla="*/ 0 h 5397627"/>
              <a:gd name="connsiteX2" fmla="*/ 12192000 w 12192000"/>
              <a:gd name="connsiteY2" fmla="*/ 4250749 h 5397627"/>
              <a:gd name="connsiteX3" fmla="*/ 11995811 w 12192000"/>
              <a:gd name="connsiteY3" fmla="*/ 4310062 h 5397627"/>
              <a:gd name="connsiteX4" fmla="*/ 10007352 w 12192000"/>
              <a:gd name="connsiteY4" fmla="*/ 4462991 h 5397627"/>
              <a:gd name="connsiteX5" fmla="*/ 8677200 w 12192000"/>
              <a:gd name="connsiteY5" fmla="*/ 4192658 h 5397627"/>
              <a:gd name="connsiteX6" fmla="*/ 5990519 w 12192000"/>
              <a:gd name="connsiteY6" fmla="*/ 4511059 h 5397627"/>
              <a:gd name="connsiteX7" fmla="*/ 2415139 w 12192000"/>
              <a:gd name="connsiteY7" fmla="*/ 5362143 h 5397627"/>
              <a:gd name="connsiteX8" fmla="*/ 238953 w 12192000"/>
              <a:gd name="connsiteY8" fmla="*/ 4681292 h 5397627"/>
              <a:gd name="connsiteX9" fmla="*/ 0 w 12192000"/>
              <a:gd name="connsiteY9" fmla="*/ 4532128 h 539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5397627">
                <a:moveTo>
                  <a:pt x="0" y="0"/>
                </a:moveTo>
                <a:lnTo>
                  <a:pt x="12192000" y="0"/>
                </a:lnTo>
                <a:lnTo>
                  <a:pt x="12192000" y="4250749"/>
                </a:lnTo>
                <a:lnTo>
                  <a:pt x="11995811" y="4310062"/>
                </a:lnTo>
                <a:cubicBezTo>
                  <a:pt x="11394622" y="4467644"/>
                  <a:pt x="10716600" y="4526852"/>
                  <a:pt x="10007352" y="4462991"/>
                </a:cubicBezTo>
                <a:cubicBezTo>
                  <a:pt x="9536693" y="4420613"/>
                  <a:pt x="9089457" y="4327338"/>
                  <a:pt x="8677200" y="4192658"/>
                </a:cubicBezTo>
                <a:cubicBezTo>
                  <a:pt x="7724643" y="3881427"/>
                  <a:pt x="6631490" y="4004502"/>
                  <a:pt x="5990519" y="4511059"/>
                </a:cubicBezTo>
                <a:cubicBezTo>
                  <a:pt x="5164310" y="5164013"/>
                  <a:pt x="3848710" y="5514896"/>
                  <a:pt x="2415139" y="5362143"/>
                </a:cubicBezTo>
                <a:cubicBezTo>
                  <a:pt x="1595671" y="5274840"/>
                  <a:pt x="848195" y="5030020"/>
                  <a:pt x="238953" y="4681292"/>
                </a:cubicBezTo>
                <a:lnTo>
                  <a:pt x="0" y="4532128"/>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14" name="Rectangle: Rounded Corners 13">
            <a:extLst>
              <a:ext uri="{FF2B5EF4-FFF2-40B4-BE49-F238E27FC236}">
                <a16:creationId xmlns:a16="http://schemas.microsoft.com/office/drawing/2014/main" id="{EEF4E451-EFED-3860-CF72-D6EFA4B094BD}"/>
              </a:ext>
            </a:extLst>
          </p:cNvPr>
          <p:cNvSpPr/>
          <p:nvPr/>
        </p:nvSpPr>
        <p:spPr>
          <a:xfrm>
            <a:off x="4130675" y="2801083"/>
            <a:ext cx="3929474" cy="3507642"/>
          </a:xfrm>
          <a:prstGeom prst="roundRect">
            <a:avLst>
              <a:gd name="adj" fmla="val 8060"/>
            </a:avLst>
          </a:prstGeom>
          <a:solidFill>
            <a:schemeClr val="accent1"/>
          </a:solidFill>
          <a:ln>
            <a:noFill/>
          </a:ln>
          <a:effectLst>
            <a:outerShdw blurRad="50800" dist="50800" dir="5400000" sx="101000" sy="101000" algn="t" rotWithShape="0">
              <a:schemeClr val="bg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extBox 1">
            <a:extLst>
              <a:ext uri="{FF2B5EF4-FFF2-40B4-BE49-F238E27FC236}">
                <a16:creationId xmlns:a16="http://schemas.microsoft.com/office/drawing/2014/main" id="{D88D4052-A4C2-5409-C4F6-0F4ACAC1DB1E}"/>
              </a:ext>
            </a:extLst>
          </p:cNvPr>
          <p:cNvSpPr txBox="1"/>
          <p:nvPr/>
        </p:nvSpPr>
        <p:spPr>
          <a:xfrm>
            <a:off x="587375" y="648665"/>
            <a:ext cx="11017250" cy="830997"/>
          </a:xfrm>
          <a:prstGeom prst="rect">
            <a:avLst/>
          </a:prstGeom>
          <a:noFill/>
          <a:effectLst/>
        </p:spPr>
        <p:txBody>
          <a:bodyPr wrap="square" rtlCol="0">
            <a:spAutoFit/>
          </a:bodyPr>
          <a:lstStyle/>
          <a:p>
            <a:pPr algn="ctr"/>
            <a:r>
              <a:rPr lang="en-US" sz="4800">
                <a:solidFill>
                  <a:schemeClr val="bg1"/>
                </a:solidFill>
                <a:latin typeface="+mj-lt"/>
              </a:rPr>
              <a:t>Iconic Menu Highlights</a:t>
            </a:r>
            <a:endParaRPr lang="en-ID" sz="4800">
              <a:solidFill>
                <a:schemeClr val="bg1"/>
              </a:solidFill>
              <a:latin typeface="+mj-lt"/>
            </a:endParaRPr>
          </a:p>
        </p:txBody>
      </p:sp>
      <p:sp>
        <p:nvSpPr>
          <p:cNvPr id="20" name="TextBox 19">
            <a:extLst>
              <a:ext uri="{FF2B5EF4-FFF2-40B4-BE49-F238E27FC236}">
                <a16:creationId xmlns:a16="http://schemas.microsoft.com/office/drawing/2014/main" id="{173EDA8F-C2E2-C4E5-4012-3931D03D2F6A}"/>
              </a:ext>
            </a:extLst>
          </p:cNvPr>
          <p:cNvSpPr txBox="1"/>
          <p:nvPr/>
        </p:nvSpPr>
        <p:spPr>
          <a:xfrm>
            <a:off x="4591383" y="3877410"/>
            <a:ext cx="3008056" cy="1165447"/>
          </a:xfrm>
          <a:prstGeom prst="rect">
            <a:avLst/>
          </a:prstGeom>
          <a:noFill/>
          <a:ln>
            <a:noFill/>
          </a:ln>
          <a:effectLst/>
        </p:spPr>
        <p:txBody>
          <a:bodyPr wrap="square" rtlCol="0">
            <a:spAutoFit/>
          </a:bodyPr>
          <a:lstStyle/>
          <a:p>
            <a:pPr algn="ctr">
              <a:lnSpc>
                <a:spcPct val="150000"/>
              </a:lnSpc>
            </a:pPr>
            <a:r>
              <a:rPr lang="en-ID" sz="1600"/>
              <a:t>Lorem ipsum </a:t>
            </a:r>
            <a:r>
              <a:rPr lang="en-ID" sz="1600" err="1"/>
              <a:t>dolor</a:t>
            </a:r>
            <a:r>
              <a:rPr lang="en-ID" sz="1600"/>
              <a:t> sit </a:t>
            </a:r>
            <a:r>
              <a:rPr lang="en-ID" sz="1600" err="1"/>
              <a:t>amet</a:t>
            </a:r>
            <a:r>
              <a:rPr lang="en-ID" sz="1600"/>
              <a:t>, </a:t>
            </a:r>
            <a:r>
              <a:rPr lang="en-ID" sz="1600" err="1"/>
              <a:t>consectetur</a:t>
            </a:r>
            <a:r>
              <a:rPr lang="en-ID" sz="1600"/>
              <a:t> </a:t>
            </a:r>
            <a:r>
              <a:rPr lang="en-ID" sz="1600" err="1"/>
              <a:t>adipiscing</a:t>
            </a:r>
            <a:r>
              <a:rPr lang="en-ID" sz="1600"/>
              <a:t> </a:t>
            </a:r>
            <a:r>
              <a:rPr lang="en-ID" sz="1600" err="1"/>
              <a:t>elit</a:t>
            </a:r>
            <a:r>
              <a:rPr lang="en-ID" sz="1600"/>
              <a:t>. Ut </a:t>
            </a:r>
            <a:r>
              <a:rPr lang="en-ID" sz="1600" err="1"/>
              <a:t>sed</a:t>
            </a:r>
            <a:r>
              <a:rPr lang="en-ID" sz="1600"/>
              <a:t> </a:t>
            </a:r>
            <a:r>
              <a:rPr lang="en-ID" sz="1600" err="1"/>
              <a:t>vulputate</a:t>
            </a:r>
            <a:r>
              <a:rPr lang="en-ID" sz="1600"/>
              <a:t> </a:t>
            </a:r>
            <a:r>
              <a:rPr lang="en-ID" sz="1600" err="1"/>
              <a:t>risus</a:t>
            </a:r>
            <a:r>
              <a:rPr lang="en-ID" sz="1600"/>
              <a:t>.</a:t>
            </a:r>
          </a:p>
        </p:txBody>
      </p:sp>
      <p:sp>
        <p:nvSpPr>
          <p:cNvPr id="21" name="Rectangle: Rounded Corners 20">
            <a:extLst>
              <a:ext uri="{FF2B5EF4-FFF2-40B4-BE49-F238E27FC236}">
                <a16:creationId xmlns:a16="http://schemas.microsoft.com/office/drawing/2014/main" id="{D89E37AF-7C34-4D17-A39A-1070ACFC78E2}"/>
              </a:ext>
            </a:extLst>
          </p:cNvPr>
          <p:cNvSpPr/>
          <p:nvPr/>
        </p:nvSpPr>
        <p:spPr>
          <a:xfrm>
            <a:off x="5220647" y="5399368"/>
            <a:ext cx="1749528" cy="571513"/>
          </a:xfrm>
          <a:prstGeom prst="roundRect">
            <a:avLst>
              <a:gd name="adj" fmla="val 2483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$5,9</a:t>
            </a:r>
            <a:endParaRPr lang="en-ID" b="1">
              <a:solidFill>
                <a:schemeClr val="bg1"/>
              </a:solidFill>
            </a:endParaRPr>
          </a:p>
        </p:txBody>
      </p:sp>
      <p:sp>
        <p:nvSpPr>
          <p:cNvPr id="25" name="Rectangle: Rounded Corners 24">
            <a:extLst>
              <a:ext uri="{FF2B5EF4-FFF2-40B4-BE49-F238E27FC236}">
                <a16:creationId xmlns:a16="http://schemas.microsoft.com/office/drawing/2014/main" id="{7073950A-8151-5C22-FE79-DD3641E41CD5}"/>
              </a:ext>
            </a:extLst>
          </p:cNvPr>
          <p:cNvSpPr/>
          <p:nvPr/>
        </p:nvSpPr>
        <p:spPr>
          <a:xfrm>
            <a:off x="587375" y="3319669"/>
            <a:ext cx="3348521" cy="2989055"/>
          </a:xfrm>
          <a:prstGeom prst="roundRect">
            <a:avLst>
              <a:gd name="adj" fmla="val 8060"/>
            </a:avLst>
          </a:prstGeom>
          <a:ln>
            <a:noFill/>
          </a:ln>
          <a:effectLst>
            <a:outerShdw blurRad="50800" dist="50800" dir="5400000" sx="101000" sy="101000" algn="t" rotWithShape="0">
              <a:schemeClr val="bg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 name="TextBox 26">
            <a:extLst>
              <a:ext uri="{FF2B5EF4-FFF2-40B4-BE49-F238E27FC236}">
                <a16:creationId xmlns:a16="http://schemas.microsoft.com/office/drawing/2014/main" id="{83E36BE7-C306-4F58-12BB-FFFAA89218D2}"/>
              </a:ext>
            </a:extLst>
          </p:cNvPr>
          <p:cNvSpPr txBox="1"/>
          <p:nvPr/>
        </p:nvSpPr>
        <p:spPr>
          <a:xfrm>
            <a:off x="979970" y="4281678"/>
            <a:ext cx="2563330" cy="964238"/>
          </a:xfrm>
          <a:prstGeom prst="rect">
            <a:avLst/>
          </a:prstGeom>
          <a:noFill/>
          <a:ln>
            <a:noFill/>
          </a:ln>
          <a:effectLst/>
        </p:spPr>
        <p:txBody>
          <a:bodyPr wrap="square" rtlCol="0">
            <a:spAutoFit/>
          </a:bodyPr>
          <a:lstStyle/>
          <a:p>
            <a:pPr algn="ctr">
              <a:lnSpc>
                <a:spcPct val="150000"/>
              </a:lnSpc>
            </a:pPr>
            <a:r>
              <a:rPr lang="en-ID" sz="1300"/>
              <a:t>Lorem ipsum </a:t>
            </a:r>
            <a:r>
              <a:rPr lang="en-ID" sz="1300" err="1"/>
              <a:t>dolor</a:t>
            </a:r>
            <a:r>
              <a:rPr lang="en-ID" sz="1300"/>
              <a:t> sit </a:t>
            </a:r>
            <a:r>
              <a:rPr lang="en-ID" sz="1300" err="1"/>
              <a:t>amet</a:t>
            </a:r>
            <a:r>
              <a:rPr lang="en-ID" sz="1300"/>
              <a:t>, </a:t>
            </a:r>
            <a:r>
              <a:rPr lang="en-ID" sz="1300" err="1"/>
              <a:t>consectetur</a:t>
            </a:r>
            <a:r>
              <a:rPr lang="en-ID" sz="1300"/>
              <a:t> </a:t>
            </a:r>
            <a:r>
              <a:rPr lang="en-ID" sz="1300" err="1"/>
              <a:t>adipiscing</a:t>
            </a:r>
            <a:r>
              <a:rPr lang="en-ID" sz="1300"/>
              <a:t> </a:t>
            </a:r>
            <a:r>
              <a:rPr lang="en-ID" sz="1300" err="1"/>
              <a:t>elit</a:t>
            </a:r>
            <a:r>
              <a:rPr lang="en-ID" sz="1300"/>
              <a:t>. Ut </a:t>
            </a:r>
            <a:r>
              <a:rPr lang="en-ID" sz="1300" err="1"/>
              <a:t>sed</a:t>
            </a:r>
            <a:r>
              <a:rPr lang="en-ID" sz="1300"/>
              <a:t> </a:t>
            </a:r>
            <a:r>
              <a:rPr lang="en-ID" sz="1300" err="1"/>
              <a:t>vulputate</a:t>
            </a:r>
            <a:r>
              <a:rPr lang="en-ID" sz="1300"/>
              <a:t> </a:t>
            </a:r>
            <a:r>
              <a:rPr lang="en-ID" sz="1300" err="1"/>
              <a:t>risus</a:t>
            </a:r>
            <a:r>
              <a:rPr lang="en-ID" sz="1300"/>
              <a:t>.</a:t>
            </a:r>
          </a:p>
        </p:txBody>
      </p:sp>
      <p:sp>
        <p:nvSpPr>
          <p:cNvPr id="28" name="Rectangle: Rounded Corners 27">
            <a:extLst>
              <a:ext uri="{FF2B5EF4-FFF2-40B4-BE49-F238E27FC236}">
                <a16:creationId xmlns:a16="http://schemas.microsoft.com/office/drawing/2014/main" id="{11DF583C-7F35-0523-6344-00A8C877F35C}"/>
              </a:ext>
            </a:extLst>
          </p:cNvPr>
          <p:cNvSpPr/>
          <p:nvPr/>
        </p:nvSpPr>
        <p:spPr>
          <a:xfrm>
            <a:off x="1516200" y="5533811"/>
            <a:ext cx="1490869" cy="487018"/>
          </a:xfrm>
          <a:prstGeom prst="roundRect">
            <a:avLst>
              <a:gd name="adj" fmla="val 2483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$5,9</a:t>
            </a:r>
            <a:endParaRPr lang="en-ID" sz="1400" b="1">
              <a:solidFill>
                <a:schemeClr val="bg1"/>
              </a:solidFill>
            </a:endParaRPr>
          </a:p>
        </p:txBody>
      </p:sp>
      <p:sp>
        <p:nvSpPr>
          <p:cNvPr id="29" name="Rectangle: Rounded Corners 28">
            <a:extLst>
              <a:ext uri="{FF2B5EF4-FFF2-40B4-BE49-F238E27FC236}">
                <a16:creationId xmlns:a16="http://schemas.microsoft.com/office/drawing/2014/main" id="{970B39C6-3543-7BD3-FE19-42617D7CF9FA}"/>
              </a:ext>
            </a:extLst>
          </p:cNvPr>
          <p:cNvSpPr/>
          <p:nvPr/>
        </p:nvSpPr>
        <p:spPr>
          <a:xfrm>
            <a:off x="8257966" y="3319669"/>
            <a:ext cx="3348521" cy="2989055"/>
          </a:xfrm>
          <a:prstGeom prst="roundRect">
            <a:avLst>
              <a:gd name="adj" fmla="val 8060"/>
            </a:avLst>
          </a:prstGeom>
          <a:ln>
            <a:noFill/>
          </a:ln>
          <a:effectLst>
            <a:outerShdw blurRad="50800" dist="50800" dir="5400000" sx="101000" sy="101000" algn="t" rotWithShape="0">
              <a:schemeClr val="bg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1" name="TextBox 30">
            <a:extLst>
              <a:ext uri="{FF2B5EF4-FFF2-40B4-BE49-F238E27FC236}">
                <a16:creationId xmlns:a16="http://schemas.microsoft.com/office/drawing/2014/main" id="{1D756924-8003-CAFB-6C65-3E2EA48F9B74}"/>
              </a:ext>
            </a:extLst>
          </p:cNvPr>
          <p:cNvSpPr txBox="1"/>
          <p:nvPr/>
        </p:nvSpPr>
        <p:spPr>
          <a:xfrm>
            <a:off x="8650561" y="4281678"/>
            <a:ext cx="2563330" cy="964238"/>
          </a:xfrm>
          <a:prstGeom prst="rect">
            <a:avLst/>
          </a:prstGeom>
          <a:noFill/>
          <a:ln>
            <a:noFill/>
          </a:ln>
          <a:effectLst/>
        </p:spPr>
        <p:txBody>
          <a:bodyPr wrap="square" rtlCol="0">
            <a:spAutoFit/>
          </a:bodyPr>
          <a:lstStyle/>
          <a:p>
            <a:pPr algn="ctr">
              <a:lnSpc>
                <a:spcPct val="150000"/>
              </a:lnSpc>
            </a:pPr>
            <a:r>
              <a:rPr lang="en-ID" sz="1300"/>
              <a:t>Lorem ipsum </a:t>
            </a:r>
            <a:r>
              <a:rPr lang="en-ID" sz="1300" err="1"/>
              <a:t>dolor</a:t>
            </a:r>
            <a:r>
              <a:rPr lang="en-ID" sz="1300"/>
              <a:t> sit </a:t>
            </a:r>
            <a:r>
              <a:rPr lang="en-ID" sz="1300" err="1"/>
              <a:t>amet</a:t>
            </a:r>
            <a:r>
              <a:rPr lang="en-ID" sz="1300"/>
              <a:t>, </a:t>
            </a:r>
            <a:r>
              <a:rPr lang="en-ID" sz="1300" err="1"/>
              <a:t>consectetur</a:t>
            </a:r>
            <a:r>
              <a:rPr lang="en-ID" sz="1300"/>
              <a:t> </a:t>
            </a:r>
            <a:r>
              <a:rPr lang="en-ID" sz="1300" err="1"/>
              <a:t>adipiscing</a:t>
            </a:r>
            <a:r>
              <a:rPr lang="en-ID" sz="1300"/>
              <a:t> </a:t>
            </a:r>
            <a:r>
              <a:rPr lang="en-ID" sz="1300" err="1"/>
              <a:t>elit</a:t>
            </a:r>
            <a:r>
              <a:rPr lang="en-ID" sz="1300"/>
              <a:t>. Ut </a:t>
            </a:r>
            <a:r>
              <a:rPr lang="en-ID" sz="1300" err="1"/>
              <a:t>sed</a:t>
            </a:r>
            <a:r>
              <a:rPr lang="en-ID" sz="1300"/>
              <a:t> </a:t>
            </a:r>
            <a:r>
              <a:rPr lang="en-ID" sz="1300" err="1"/>
              <a:t>vulputate</a:t>
            </a:r>
            <a:r>
              <a:rPr lang="en-ID" sz="1300"/>
              <a:t> </a:t>
            </a:r>
            <a:r>
              <a:rPr lang="en-ID" sz="1300" err="1"/>
              <a:t>risus</a:t>
            </a:r>
            <a:r>
              <a:rPr lang="en-ID" sz="1300"/>
              <a:t>.</a:t>
            </a:r>
          </a:p>
        </p:txBody>
      </p:sp>
      <p:sp>
        <p:nvSpPr>
          <p:cNvPr id="32" name="Rectangle: Rounded Corners 31">
            <a:extLst>
              <a:ext uri="{FF2B5EF4-FFF2-40B4-BE49-F238E27FC236}">
                <a16:creationId xmlns:a16="http://schemas.microsoft.com/office/drawing/2014/main" id="{4F64016F-2ADB-7517-FFE8-14DA2C4C0D5F}"/>
              </a:ext>
            </a:extLst>
          </p:cNvPr>
          <p:cNvSpPr/>
          <p:nvPr/>
        </p:nvSpPr>
        <p:spPr>
          <a:xfrm>
            <a:off x="9186791" y="5533811"/>
            <a:ext cx="1490869" cy="487018"/>
          </a:xfrm>
          <a:prstGeom prst="roundRect">
            <a:avLst>
              <a:gd name="adj" fmla="val 2483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$5,9</a:t>
            </a:r>
            <a:endParaRPr lang="en-ID" sz="1400" b="1">
              <a:solidFill>
                <a:schemeClr val="bg1"/>
              </a:solidFill>
            </a:endParaRPr>
          </a:p>
        </p:txBody>
      </p:sp>
      <p:pic>
        <p:nvPicPr>
          <p:cNvPr id="44" name="Picture 43" descr="A burger with lettuce and tomato&#10;&#10;AI-generated content may be incorrect.">
            <a:extLst>
              <a:ext uri="{FF2B5EF4-FFF2-40B4-BE49-F238E27FC236}">
                <a16:creationId xmlns:a16="http://schemas.microsoft.com/office/drawing/2014/main" id="{3E886C6F-E9A3-7FD6-D066-9DA29E865925}"/>
              </a:ext>
            </a:extLst>
          </p:cNvPr>
          <p:cNvPicPr>
            <a:picLocks noChangeAspect="1"/>
          </p:cNvPicPr>
          <p:nvPr/>
        </p:nvPicPr>
        <p:blipFill>
          <a:blip r:embed="rId3" cstate="screen">
            <a:extLst>
              <a:ext uri="{BEBA8EAE-BF5A-486C-A8C5-ECC9F3942E4B}">
                <a14:imgProps xmlns:a14="http://schemas.microsoft.com/office/drawing/2010/main">
                  <a14:imgLayer r:embed="rId4">
                    <a14:imgEffect>
                      <a14:backgroundRemoval t="9980" b="89980" l="6134" r="85663">
                        <a14:foregroundMark x1="12482" y1="51960" x2="12482" y2="57414"/>
                        <a14:foregroundMark x1="8345" y1="54788" x2="6170" y2="59879"/>
                        <a14:foregroundMark x1="16155" y1="76040" x2="16155" y2="76040"/>
                        <a14:foregroundMark x1="85021" y1="54222" x2="85021" y2="54222"/>
                        <a14:foregroundMark x1="85663" y1="54061" x2="85663" y2="54061"/>
                      </a14:backgroundRemoval>
                    </a14:imgEffect>
                  </a14:imgLayer>
                </a14:imgProps>
              </a:ext>
              <a:ext uri="{28A0092B-C50C-407E-A947-70E740481C1C}">
                <a14:useLocalDpi xmlns:a14="http://schemas.microsoft.com/office/drawing/2010/main"/>
              </a:ext>
            </a:extLst>
          </a:blip>
          <a:srcRect t="-6666" b="-6666"/>
          <a:stretch/>
        </p:blipFill>
        <p:spPr>
          <a:xfrm>
            <a:off x="4580279" y="644306"/>
            <a:ext cx="3384000" cy="3384000"/>
          </a:xfrm>
          <a:prstGeom prst="ellipse">
            <a:avLst/>
          </a:prstGeom>
          <a:noFill/>
          <a:effectLst>
            <a:outerShdw blurRad="88900" dist="38100" dir="5400000" sx="102000" sy="102000" algn="t" rotWithShape="0">
              <a:schemeClr val="bg1">
                <a:alpha val="87000"/>
              </a:schemeClr>
            </a:outerShdw>
          </a:effectLst>
        </p:spPr>
      </p:pic>
      <p:pic>
        <p:nvPicPr>
          <p:cNvPr id="47" name="Picture Placeholder 3" descr="A cheeseburger with a sauce on top of it&#10;&#10;AI-generated content may be incorrect.">
            <a:extLst>
              <a:ext uri="{FF2B5EF4-FFF2-40B4-BE49-F238E27FC236}">
                <a16:creationId xmlns:a16="http://schemas.microsoft.com/office/drawing/2014/main" id="{89A73662-418E-3A98-2303-7C7BCA27B072}"/>
              </a:ext>
            </a:extLst>
          </p:cNvPr>
          <p:cNvPicPr>
            <a:picLocks noChangeAspect="1"/>
          </p:cNvPicPr>
          <p:nvPr/>
        </p:nvPicPr>
        <p:blipFill>
          <a:blip r:embed="rId5" cstate="screen">
            <a:extLst>
              <a:ext uri="{BEBA8EAE-BF5A-486C-A8C5-ECC9F3942E4B}">
                <a14:imgProps xmlns:a14="http://schemas.microsoft.com/office/drawing/2010/main">
                  <a14:imgLayer r:embed="rId6">
                    <a14:imgEffect>
                      <a14:backgroundRemoval t="9980" b="89980" l="7717" r="89980">
                        <a14:foregroundMark x1="7758" y1="68929" x2="7758" y2="68929"/>
                        <a14:foregroundMark x1="88364" y1="59192" x2="88364" y2="59192"/>
                        <a14:foregroundMark x1="89495" y1="73253" x2="89495" y2="73253"/>
                        <a14:foregroundMark x1="89374" y1="70020" x2="89374" y2="70020"/>
                        <a14:foregroundMark x1="88081" y1="62061" x2="88081" y2="62061"/>
                        <a14:backgroundMark x1="83111" y1="79273" x2="83111" y2="79273"/>
                        <a14:backgroundMark x1="79798" y1="81293" x2="79798" y2="81293"/>
                        <a14:backgroundMark x1="80444" y1="80970" x2="80444" y2="80970"/>
                      </a14:backgroundRemoval>
                    </a14:imgEffect>
                  </a14:imgLayer>
                </a14:imgProps>
              </a:ext>
              <a:ext uri="{28A0092B-C50C-407E-A947-70E740481C1C}">
                <a14:useLocalDpi xmlns:a14="http://schemas.microsoft.com/office/drawing/2010/main"/>
              </a:ext>
            </a:extLst>
          </a:blip>
          <a:srcRect/>
          <a:stretch>
            <a:fillRect/>
          </a:stretch>
        </p:blipFill>
        <p:spPr>
          <a:xfrm>
            <a:off x="8815972" y="1912986"/>
            <a:ext cx="2232509" cy="2232509"/>
          </a:xfrm>
          <a:prstGeom prst="ellipse">
            <a:avLst/>
          </a:prstGeom>
          <a:noFill/>
          <a:ln w="12700">
            <a:noFill/>
          </a:ln>
          <a:effectLst>
            <a:outerShdw blurRad="88900" dist="38100" dir="5400000" sx="102000" sy="102000" algn="t" rotWithShape="0">
              <a:schemeClr val="bg1">
                <a:alpha val="87000"/>
              </a:schemeClr>
            </a:outerShdw>
          </a:effectLst>
        </p:spPr>
      </p:pic>
      <p:pic>
        <p:nvPicPr>
          <p:cNvPr id="50" name="Picture Placeholder 30" descr="A cheeseburger with bacon and lettuce&#10;&#10;AI-generated content may be incorrect.">
            <a:extLst>
              <a:ext uri="{FF2B5EF4-FFF2-40B4-BE49-F238E27FC236}">
                <a16:creationId xmlns:a16="http://schemas.microsoft.com/office/drawing/2014/main" id="{9ADCEEE3-27B2-2A52-8FF9-D760D972A933}"/>
              </a:ext>
            </a:extLst>
          </p:cNvPr>
          <p:cNvPicPr>
            <a:picLocks noChangeAspect="1"/>
          </p:cNvPicPr>
          <p:nvPr/>
        </p:nvPicPr>
        <p:blipFill>
          <a:blip r:embed="rId7" cstate="screen">
            <a:extLst>
              <a:ext uri="{BEBA8EAE-BF5A-486C-A8C5-ECC9F3942E4B}">
                <a14:imgProps xmlns:a14="http://schemas.microsoft.com/office/drawing/2010/main">
                  <a14:imgLayer r:embed="rId8">
                    <a14:imgEffect>
                      <a14:backgroundRemoval t="9980" b="90667" l="9947" r="90012">
                        <a14:foregroundMark x1="31985" y1="81293" x2="31985" y2="81293"/>
                        <a14:foregroundMark x1="73716" y1="84323" x2="71088" y2="84323"/>
                        <a14:foregroundMark x1="33077" y1="90707" x2="32511" y2="86465"/>
                        <a14:backgroundMark x1="59806" y1="82828" x2="29721" y2="86182"/>
                        <a14:backgroundMark x1="74080" y1="81697" x2="79377" y2="80929"/>
                        <a14:backgroundMark x1="18439" y1="79030" x2="15042" y2="74545"/>
                        <a14:backgroundMark x1="74282" y1="79758" x2="60736" y2="85374"/>
                        <a14:backgroundMark x1="32754" y1="90343" x2="32471" y2="84485"/>
                        <a14:backgroundMark x1="74282" y1="84202" x2="58795" y2="85697"/>
                        <a14:backgroundMark x1="58795" y1="85697" x2="56894" y2="84768"/>
                        <a14:backgroundMark x1="59846" y1="85051" x2="55439" y2="84768"/>
                        <a14:backgroundMark x1="67206" y1="85374" x2="67206" y2="85374"/>
                        <a14:backgroundMark x1="67206" y1="85374" x2="67206" y2="85374"/>
                        <a14:backgroundMark x1="78690" y1="77131" x2="78690" y2="77131"/>
                        <a14:backgroundMark x1="31298" y1="85374" x2="31298" y2="85374"/>
                        <a14:backgroundMark x1="33360" y1="91838" x2="33360" y2="91838"/>
                        <a14:backgroundMark x1="71169" y1="84485" x2="56531" y2="83919"/>
                        <a14:backgroundMark x1="75981" y1="85616" x2="63000" y2="84202"/>
                        <a14:backgroundMark x1="33360" y1="92687" x2="33360" y2="83354"/>
                        <a14:backgroundMark x1="31702" y1="82545" x2="32552" y2="84485"/>
                        <a14:backgroundMark x1="76264" y1="86465" x2="71169" y2="83636"/>
                        <a14:backgroundMark x1="78811" y1="80566" x2="77396" y2="78586"/>
                        <a14:backgroundMark x1="32552" y1="87879" x2="30570" y2="86182"/>
                        <a14:backgroundMark x1="71735" y1="86747" x2="74282" y2="83354"/>
                      </a14:backgroundRemoval>
                    </a14:imgEffect>
                  </a14:imgLayer>
                </a14:imgProps>
              </a:ext>
              <a:ext uri="{28A0092B-C50C-407E-A947-70E740481C1C}">
                <a14:useLocalDpi xmlns:a14="http://schemas.microsoft.com/office/drawing/2010/main"/>
              </a:ext>
            </a:extLst>
          </a:blip>
          <a:srcRect/>
          <a:stretch>
            <a:fillRect/>
          </a:stretch>
        </p:blipFill>
        <p:spPr>
          <a:xfrm>
            <a:off x="1069284" y="1830405"/>
            <a:ext cx="2361414" cy="2361414"/>
          </a:xfrm>
          <a:prstGeom prst="ellipse">
            <a:avLst/>
          </a:prstGeom>
          <a:noFill/>
          <a:effectLst>
            <a:outerShdw blurRad="88900" dist="38100" dir="5400000" sx="102000" sy="102000" algn="t" rotWithShape="0">
              <a:schemeClr val="bg1">
                <a:alpha val="87000"/>
              </a:schemeClr>
            </a:outerShdw>
          </a:effectLst>
        </p:spPr>
      </p:pic>
    </p:spTree>
    <p:extLst>
      <p:ext uri="{BB962C8B-B14F-4D97-AF65-F5344CB8AC3E}">
        <p14:creationId xmlns:p14="http://schemas.microsoft.com/office/powerpoint/2010/main" val="1633262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
          <a:extLst>
            <a:ext uri="{FF2B5EF4-FFF2-40B4-BE49-F238E27FC236}">
              <a16:creationId xmlns:a16="http://schemas.microsoft.com/office/drawing/2014/main" id="{8F041119-30C9-FD7F-9381-05B83C4A607A}"/>
            </a:ext>
          </a:extLst>
        </p:cNvPr>
        <p:cNvGrpSpPr/>
        <p:nvPr/>
      </p:nvGrpSpPr>
      <p:grpSpPr>
        <a:xfrm>
          <a:off x="0" y="0"/>
          <a:ext cx="0" cy="0"/>
          <a:chOff x="0" y="0"/>
          <a:chExt cx="0" cy="0"/>
        </a:xfrm>
      </p:grpSpPr>
      <p:sp>
        <p:nvSpPr>
          <p:cNvPr id="37" name="Freeform: Shape 36">
            <a:extLst>
              <a:ext uri="{FF2B5EF4-FFF2-40B4-BE49-F238E27FC236}">
                <a16:creationId xmlns:a16="http://schemas.microsoft.com/office/drawing/2014/main" id="{A85B542D-5774-8567-4D67-F3B54D55E79C}"/>
              </a:ext>
            </a:extLst>
          </p:cNvPr>
          <p:cNvSpPr/>
          <p:nvPr/>
        </p:nvSpPr>
        <p:spPr>
          <a:xfrm>
            <a:off x="0" y="1"/>
            <a:ext cx="12192000" cy="5397627"/>
          </a:xfrm>
          <a:custGeom>
            <a:avLst/>
            <a:gdLst>
              <a:gd name="connsiteX0" fmla="*/ 0 w 12192000"/>
              <a:gd name="connsiteY0" fmla="*/ 0 h 5397627"/>
              <a:gd name="connsiteX1" fmla="*/ 12192000 w 12192000"/>
              <a:gd name="connsiteY1" fmla="*/ 0 h 5397627"/>
              <a:gd name="connsiteX2" fmla="*/ 12192000 w 12192000"/>
              <a:gd name="connsiteY2" fmla="*/ 4250749 h 5397627"/>
              <a:gd name="connsiteX3" fmla="*/ 11995811 w 12192000"/>
              <a:gd name="connsiteY3" fmla="*/ 4310062 h 5397627"/>
              <a:gd name="connsiteX4" fmla="*/ 10007352 w 12192000"/>
              <a:gd name="connsiteY4" fmla="*/ 4462991 h 5397627"/>
              <a:gd name="connsiteX5" fmla="*/ 8677200 w 12192000"/>
              <a:gd name="connsiteY5" fmla="*/ 4192658 h 5397627"/>
              <a:gd name="connsiteX6" fmla="*/ 5990519 w 12192000"/>
              <a:gd name="connsiteY6" fmla="*/ 4511059 h 5397627"/>
              <a:gd name="connsiteX7" fmla="*/ 2415139 w 12192000"/>
              <a:gd name="connsiteY7" fmla="*/ 5362143 h 5397627"/>
              <a:gd name="connsiteX8" fmla="*/ 238953 w 12192000"/>
              <a:gd name="connsiteY8" fmla="*/ 4681292 h 5397627"/>
              <a:gd name="connsiteX9" fmla="*/ 0 w 12192000"/>
              <a:gd name="connsiteY9" fmla="*/ 4532128 h 539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5397627">
                <a:moveTo>
                  <a:pt x="0" y="0"/>
                </a:moveTo>
                <a:lnTo>
                  <a:pt x="12192000" y="0"/>
                </a:lnTo>
                <a:lnTo>
                  <a:pt x="12192000" y="4250749"/>
                </a:lnTo>
                <a:lnTo>
                  <a:pt x="11995811" y="4310062"/>
                </a:lnTo>
                <a:cubicBezTo>
                  <a:pt x="11394622" y="4467644"/>
                  <a:pt x="10716600" y="4526852"/>
                  <a:pt x="10007352" y="4462991"/>
                </a:cubicBezTo>
                <a:cubicBezTo>
                  <a:pt x="9536693" y="4420613"/>
                  <a:pt x="9089457" y="4327338"/>
                  <a:pt x="8677200" y="4192658"/>
                </a:cubicBezTo>
                <a:cubicBezTo>
                  <a:pt x="7724643" y="3881427"/>
                  <a:pt x="6631490" y="4004502"/>
                  <a:pt x="5990519" y="4511059"/>
                </a:cubicBezTo>
                <a:cubicBezTo>
                  <a:pt x="5164310" y="5164013"/>
                  <a:pt x="3848710" y="5514896"/>
                  <a:pt x="2415139" y="5362143"/>
                </a:cubicBezTo>
                <a:cubicBezTo>
                  <a:pt x="1595671" y="5274840"/>
                  <a:pt x="848195" y="5030020"/>
                  <a:pt x="238953" y="4681292"/>
                </a:cubicBezTo>
                <a:lnTo>
                  <a:pt x="0" y="4532128"/>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 name="TextBox 1">
            <a:extLst>
              <a:ext uri="{FF2B5EF4-FFF2-40B4-BE49-F238E27FC236}">
                <a16:creationId xmlns:a16="http://schemas.microsoft.com/office/drawing/2014/main" id="{4C20BE95-DE48-4928-DE21-7BD8689E399D}"/>
              </a:ext>
            </a:extLst>
          </p:cNvPr>
          <p:cNvSpPr txBox="1"/>
          <p:nvPr/>
        </p:nvSpPr>
        <p:spPr>
          <a:xfrm>
            <a:off x="587375" y="648665"/>
            <a:ext cx="11017250" cy="830997"/>
          </a:xfrm>
          <a:prstGeom prst="rect">
            <a:avLst/>
          </a:prstGeom>
          <a:noFill/>
          <a:effectLst/>
        </p:spPr>
        <p:txBody>
          <a:bodyPr wrap="square" rtlCol="0">
            <a:spAutoFit/>
          </a:bodyPr>
          <a:lstStyle/>
          <a:p>
            <a:pPr algn="ctr"/>
            <a:r>
              <a:rPr lang="en-US" sz="4800">
                <a:solidFill>
                  <a:schemeClr val="bg1"/>
                </a:solidFill>
                <a:latin typeface="+mj-lt"/>
              </a:rPr>
              <a:t>Iconic Menu Highlights</a:t>
            </a:r>
            <a:endParaRPr lang="en-ID" sz="4800">
              <a:solidFill>
                <a:schemeClr val="bg1"/>
              </a:solidFill>
              <a:latin typeface="+mj-lt"/>
            </a:endParaRPr>
          </a:p>
        </p:txBody>
      </p:sp>
      <p:sp>
        <p:nvSpPr>
          <p:cNvPr id="14" name="Rectangle: Rounded Corners 13">
            <a:extLst>
              <a:ext uri="{FF2B5EF4-FFF2-40B4-BE49-F238E27FC236}">
                <a16:creationId xmlns:a16="http://schemas.microsoft.com/office/drawing/2014/main" id="{99E44522-0A38-525C-C158-EB573852B72A}"/>
              </a:ext>
            </a:extLst>
          </p:cNvPr>
          <p:cNvSpPr/>
          <p:nvPr/>
        </p:nvSpPr>
        <p:spPr>
          <a:xfrm>
            <a:off x="7675151" y="2801083"/>
            <a:ext cx="3929474" cy="3507642"/>
          </a:xfrm>
          <a:prstGeom prst="roundRect">
            <a:avLst>
              <a:gd name="adj" fmla="val 8060"/>
            </a:avLst>
          </a:prstGeom>
          <a:solidFill>
            <a:schemeClr val="accent1"/>
          </a:solidFill>
          <a:ln>
            <a:noFill/>
          </a:ln>
          <a:effectLst>
            <a:outerShdw blurRad="50800" dist="50800" dir="5400000" sx="101000" sy="101000" algn="t" rotWithShape="0">
              <a:schemeClr val="bg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 name="TextBox 19">
            <a:extLst>
              <a:ext uri="{FF2B5EF4-FFF2-40B4-BE49-F238E27FC236}">
                <a16:creationId xmlns:a16="http://schemas.microsoft.com/office/drawing/2014/main" id="{27946931-22B1-3157-54C6-74F6E3CC2EB5}"/>
              </a:ext>
            </a:extLst>
          </p:cNvPr>
          <p:cNvSpPr txBox="1"/>
          <p:nvPr/>
        </p:nvSpPr>
        <p:spPr>
          <a:xfrm>
            <a:off x="8135859" y="3877410"/>
            <a:ext cx="3008056" cy="1165447"/>
          </a:xfrm>
          <a:prstGeom prst="rect">
            <a:avLst/>
          </a:prstGeom>
          <a:noFill/>
          <a:ln>
            <a:noFill/>
          </a:ln>
          <a:effectLst/>
        </p:spPr>
        <p:txBody>
          <a:bodyPr wrap="square" rtlCol="0">
            <a:spAutoFit/>
          </a:bodyPr>
          <a:lstStyle/>
          <a:p>
            <a:pPr algn="ctr">
              <a:lnSpc>
                <a:spcPct val="150000"/>
              </a:lnSpc>
            </a:pPr>
            <a:r>
              <a:rPr lang="en-ID" sz="1600"/>
              <a:t>Lorem ipsum </a:t>
            </a:r>
            <a:r>
              <a:rPr lang="en-ID" sz="1600" err="1"/>
              <a:t>dolor</a:t>
            </a:r>
            <a:r>
              <a:rPr lang="en-ID" sz="1600"/>
              <a:t> sit </a:t>
            </a:r>
            <a:r>
              <a:rPr lang="en-ID" sz="1600" err="1"/>
              <a:t>amet</a:t>
            </a:r>
            <a:r>
              <a:rPr lang="en-ID" sz="1600"/>
              <a:t>, </a:t>
            </a:r>
            <a:r>
              <a:rPr lang="en-ID" sz="1600" err="1"/>
              <a:t>consectetur</a:t>
            </a:r>
            <a:r>
              <a:rPr lang="en-ID" sz="1600"/>
              <a:t> </a:t>
            </a:r>
            <a:r>
              <a:rPr lang="en-ID" sz="1600" err="1"/>
              <a:t>adipiscing</a:t>
            </a:r>
            <a:r>
              <a:rPr lang="en-ID" sz="1600"/>
              <a:t> </a:t>
            </a:r>
            <a:r>
              <a:rPr lang="en-ID" sz="1600" err="1"/>
              <a:t>elit</a:t>
            </a:r>
            <a:r>
              <a:rPr lang="en-ID" sz="1600"/>
              <a:t>. Ut </a:t>
            </a:r>
            <a:r>
              <a:rPr lang="en-ID" sz="1600" err="1"/>
              <a:t>sed</a:t>
            </a:r>
            <a:r>
              <a:rPr lang="en-ID" sz="1600"/>
              <a:t> </a:t>
            </a:r>
            <a:r>
              <a:rPr lang="en-ID" sz="1600" err="1"/>
              <a:t>vulputate</a:t>
            </a:r>
            <a:r>
              <a:rPr lang="en-ID" sz="1600"/>
              <a:t> </a:t>
            </a:r>
            <a:r>
              <a:rPr lang="en-ID" sz="1600" err="1"/>
              <a:t>risus</a:t>
            </a:r>
            <a:r>
              <a:rPr lang="en-ID" sz="1600"/>
              <a:t>.</a:t>
            </a:r>
          </a:p>
        </p:txBody>
      </p:sp>
      <p:sp>
        <p:nvSpPr>
          <p:cNvPr id="21" name="Rectangle: Rounded Corners 20">
            <a:extLst>
              <a:ext uri="{FF2B5EF4-FFF2-40B4-BE49-F238E27FC236}">
                <a16:creationId xmlns:a16="http://schemas.microsoft.com/office/drawing/2014/main" id="{309BC56D-B7F5-CCDD-ED86-FAA557643284}"/>
              </a:ext>
            </a:extLst>
          </p:cNvPr>
          <p:cNvSpPr/>
          <p:nvPr/>
        </p:nvSpPr>
        <p:spPr>
          <a:xfrm>
            <a:off x="8765123" y="5399368"/>
            <a:ext cx="1749528" cy="571513"/>
          </a:xfrm>
          <a:prstGeom prst="roundRect">
            <a:avLst>
              <a:gd name="adj" fmla="val 2483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$5,9</a:t>
            </a:r>
            <a:endParaRPr lang="en-ID" b="1">
              <a:solidFill>
                <a:schemeClr val="bg1"/>
              </a:solidFill>
            </a:endParaRPr>
          </a:p>
        </p:txBody>
      </p:sp>
      <p:sp>
        <p:nvSpPr>
          <p:cNvPr id="25" name="Rectangle: Rounded Corners 24">
            <a:extLst>
              <a:ext uri="{FF2B5EF4-FFF2-40B4-BE49-F238E27FC236}">
                <a16:creationId xmlns:a16="http://schemas.microsoft.com/office/drawing/2014/main" id="{D37F8945-C568-B855-2014-9D40A0D8107E}"/>
              </a:ext>
            </a:extLst>
          </p:cNvPr>
          <p:cNvSpPr/>
          <p:nvPr/>
        </p:nvSpPr>
        <p:spPr>
          <a:xfrm>
            <a:off x="587375" y="3319669"/>
            <a:ext cx="3348521" cy="2989055"/>
          </a:xfrm>
          <a:prstGeom prst="roundRect">
            <a:avLst>
              <a:gd name="adj" fmla="val 8060"/>
            </a:avLst>
          </a:prstGeom>
          <a:ln>
            <a:noFill/>
          </a:ln>
          <a:effectLst>
            <a:outerShdw blurRad="50800" dist="50800" dir="5400000" sx="101000" sy="101000" algn="t" rotWithShape="0">
              <a:schemeClr val="bg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 name="TextBox 26">
            <a:extLst>
              <a:ext uri="{FF2B5EF4-FFF2-40B4-BE49-F238E27FC236}">
                <a16:creationId xmlns:a16="http://schemas.microsoft.com/office/drawing/2014/main" id="{D5F9C784-7E88-2123-157A-D747C2F62468}"/>
              </a:ext>
            </a:extLst>
          </p:cNvPr>
          <p:cNvSpPr txBox="1"/>
          <p:nvPr/>
        </p:nvSpPr>
        <p:spPr>
          <a:xfrm>
            <a:off x="979970" y="4281678"/>
            <a:ext cx="2563330" cy="964238"/>
          </a:xfrm>
          <a:prstGeom prst="rect">
            <a:avLst/>
          </a:prstGeom>
          <a:noFill/>
          <a:ln>
            <a:noFill/>
          </a:ln>
          <a:effectLst/>
        </p:spPr>
        <p:txBody>
          <a:bodyPr wrap="square" rtlCol="0">
            <a:spAutoFit/>
          </a:bodyPr>
          <a:lstStyle/>
          <a:p>
            <a:pPr algn="ctr">
              <a:lnSpc>
                <a:spcPct val="150000"/>
              </a:lnSpc>
            </a:pPr>
            <a:r>
              <a:rPr lang="en-ID" sz="1300"/>
              <a:t>Lorem ipsum </a:t>
            </a:r>
            <a:r>
              <a:rPr lang="en-ID" sz="1300" err="1"/>
              <a:t>dolor</a:t>
            </a:r>
            <a:r>
              <a:rPr lang="en-ID" sz="1300"/>
              <a:t> sit </a:t>
            </a:r>
            <a:r>
              <a:rPr lang="en-ID" sz="1300" err="1"/>
              <a:t>amet</a:t>
            </a:r>
            <a:r>
              <a:rPr lang="en-ID" sz="1300"/>
              <a:t>, </a:t>
            </a:r>
            <a:r>
              <a:rPr lang="en-ID" sz="1300" err="1"/>
              <a:t>consectetur</a:t>
            </a:r>
            <a:r>
              <a:rPr lang="en-ID" sz="1300"/>
              <a:t> </a:t>
            </a:r>
            <a:r>
              <a:rPr lang="en-ID" sz="1300" err="1"/>
              <a:t>adipiscing</a:t>
            </a:r>
            <a:r>
              <a:rPr lang="en-ID" sz="1300"/>
              <a:t> </a:t>
            </a:r>
            <a:r>
              <a:rPr lang="en-ID" sz="1300" err="1"/>
              <a:t>elit</a:t>
            </a:r>
            <a:r>
              <a:rPr lang="en-ID" sz="1300"/>
              <a:t>. Ut </a:t>
            </a:r>
            <a:r>
              <a:rPr lang="en-ID" sz="1300" err="1"/>
              <a:t>sed</a:t>
            </a:r>
            <a:r>
              <a:rPr lang="en-ID" sz="1300"/>
              <a:t> </a:t>
            </a:r>
            <a:r>
              <a:rPr lang="en-ID" sz="1300" err="1"/>
              <a:t>vulputate</a:t>
            </a:r>
            <a:r>
              <a:rPr lang="en-ID" sz="1300"/>
              <a:t> </a:t>
            </a:r>
            <a:r>
              <a:rPr lang="en-ID" sz="1300" err="1"/>
              <a:t>risus</a:t>
            </a:r>
            <a:r>
              <a:rPr lang="en-ID" sz="1300"/>
              <a:t>.</a:t>
            </a:r>
          </a:p>
        </p:txBody>
      </p:sp>
      <p:sp>
        <p:nvSpPr>
          <p:cNvPr id="28" name="Rectangle: Rounded Corners 27">
            <a:extLst>
              <a:ext uri="{FF2B5EF4-FFF2-40B4-BE49-F238E27FC236}">
                <a16:creationId xmlns:a16="http://schemas.microsoft.com/office/drawing/2014/main" id="{0CB30994-943E-291B-396F-1ED73F55C502}"/>
              </a:ext>
            </a:extLst>
          </p:cNvPr>
          <p:cNvSpPr/>
          <p:nvPr/>
        </p:nvSpPr>
        <p:spPr>
          <a:xfrm>
            <a:off x="1516200" y="5533811"/>
            <a:ext cx="1490869" cy="487018"/>
          </a:xfrm>
          <a:prstGeom prst="roundRect">
            <a:avLst>
              <a:gd name="adj" fmla="val 2483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$5,9</a:t>
            </a:r>
            <a:endParaRPr lang="en-ID" sz="1400" b="1">
              <a:solidFill>
                <a:schemeClr val="bg1"/>
              </a:solidFill>
            </a:endParaRPr>
          </a:p>
        </p:txBody>
      </p:sp>
      <p:sp>
        <p:nvSpPr>
          <p:cNvPr id="29" name="Rectangle: Rounded Corners 28">
            <a:extLst>
              <a:ext uri="{FF2B5EF4-FFF2-40B4-BE49-F238E27FC236}">
                <a16:creationId xmlns:a16="http://schemas.microsoft.com/office/drawing/2014/main" id="{A29F928B-9ED3-25B2-AE39-177A6BA186C7}"/>
              </a:ext>
            </a:extLst>
          </p:cNvPr>
          <p:cNvSpPr/>
          <p:nvPr/>
        </p:nvSpPr>
        <p:spPr>
          <a:xfrm>
            <a:off x="4131263" y="3319669"/>
            <a:ext cx="3348521" cy="2989055"/>
          </a:xfrm>
          <a:prstGeom prst="roundRect">
            <a:avLst>
              <a:gd name="adj" fmla="val 8060"/>
            </a:avLst>
          </a:prstGeom>
          <a:ln>
            <a:noFill/>
          </a:ln>
          <a:effectLst>
            <a:outerShdw blurRad="50800" dist="50800" dir="5400000" sx="101000" sy="101000" algn="t" rotWithShape="0">
              <a:schemeClr val="bg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1" name="TextBox 30">
            <a:extLst>
              <a:ext uri="{FF2B5EF4-FFF2-40B4-BE49-F238E27FC236}">
                <a16:creationId xmlns:a16="http://schemas.microsoft.com/office/drawing/2014/main" id="{EEC018CE-90E1-70A5-CD38-B6EC34CB848D}"/>
              </a:ext>
            </a:extLst>
          </p:cNvPr>
          <p:cNvSpPr txBox="1"/>
          <p:nvPr/>
        </p:nvSpPr>
        <p:spPr>
          <a:xfrm>
            <a:off x="4523858" y="4281678"/>
            <a:ext cx="2563330" cy="964238"/>
          </a:xfrm>
          <a:prstGeom prst="rect">
            <a:avLst/>
          </a:prstGeom>
          <a:noFill/>
          <a:ln>
            <a:noFill/>
          </a:ln>
          <a:effectLst/>
        </p:spPr>
        <p:txBody>
          <a:bodyPr wrap="square" rtlCol="0">
            <a:spAutoFit/>
          </a:bodyPr>
          <a:lstStyle/>
          <a:p>
            <a:pPr algn="ctr">
              <a:lnSpc>
                <a:spcPct val="150000"/>
              </a:lnSpc>
            </a:pPr>
            <a:r>
              <a:rPr lang="en-ID" sz="1300"/>
              <a:t>Lorem ipsum </a:t>
            </a:r>
            <a:r>
              <a:rPr lang="en-ID" sz="1300" err="1"/>
              <a:t>dolor</a:t>
            </a:r>
            <a:r>
              <a:rPr lang="en-ID" sz="1300"/>
              <a:t> sit </a:t>
            </a:r>
            <a:r>
              <a:rPr lang="en-ID" sz="1300" err="1"/>
              <a:t>amet</a:t>
            </a:r>
            <a:r>
              <a:rPr lang="en-ID" sz="1300"/>
              <a:t>, </a:t>
            </a:r>
            <a:r>
              <a:rPr lang="en-ID" sz="1300" err="1"/>
              <a:t>consectetur</a:t>
            </a:r>
            <a:r>
              <a:rPr lang="en-ID" sz="1300"/>
              <a:t> </a:t>
            </a:r>
            <a:r>
              <a:rPr lang="en-ID" sz="1300" err="1"/>
              <a:t>adipiscing</a:t>
            </a:r>
            <a:r>
              <a:rPr lang="en-ID" sz="1300"/>
              <a:t> </a:t>
            </a:r>
            <a:r>
              <a:rPr lang="en-ID" sz="1300" err="1"/>
              <a:t>elit</a:t>
            </a:r>
            <a:r>
              <a:rPr lang="en-ID" sz="1300"/>
              <a:t>. Ut </a:t>
            </a:r>
            <a:r>
              <a:rPr lang="en-ID" sz="1300" err="1"/>
              <a:t>sed</a:t>
            </a:r>
            <a:r>
              <a:rPr lang="en-ID" sz="1300"/>
              <a:t> </a:t>
            </a:r>
            <a:r>
              <a:rPr lang="en-ID" sz="1300" err="1"/>
              <a:t>vulputate</a:t>
            </a:r>
            <a:r>
              <a:rPr lang="en-ID" sz="1300"/>
              <a:t> </a:t>
            </a:r>
            <a:r>
              <a:rPr lang="en-ID" sz="1300" err="1"/>
              <a:t>risus</a:t>
            </a:r>
            <a:r>
              <a:rPr lang="en-ID" sz="1300"/>
              <a:t>.</a:t>
            </a:r>
          </a:p>
        </p:txBody>
      </p:sp>
      <p:sp>
        <p:nvSpPr>
          <p:cNvPr id="32" name="Rectangle: Rounded Corners 31">
            <a:extLst>
              <a:ext uri="{FF2B5EF4-FFF2-40B4-BE49-F238E27FC236}">
                <a16:creationId xmlns:a16="http://schemas.microsoft.com/office/drawing/2014/main" id="{D84FDEF2-10D2-D573-BB12-75F92A54E74C}"/>
              </a:ext>
            </a:extLst>
          </p:cNvPr>
          <p:cNvSpPr/>
          <p:nvPr/>
        </p:nvSpPr>
        <p:spPr>
          <a:xfrm>
            <a:off x="5060088" y="5533811"/>
            <a:ext cx="1490869" cy="487018"/>
          </a:xfrm>
          <a:prstGeom prst="roundRect">
            <a:avLst>
              <a:gd name="adj" fmla="val 2483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$5,9</a:t>
            </a:r>
            <a:endParaRPr lang="en-ID" sz="1400" b="1">
              <a:solidFill>
                <a:schemeClr val="bg1"/>
              </a:solidFill>
            </a:endParaRPr>
          </a:p>
        </p:txBody>
      </p:sp>
      <p:pic>
        <p:nvPicPr>
          <p:cNvPr id="35" name="Picture Placeholder 30" descr="A cheeseburger with bacon and lettuce&#10;&#10;AI-generated content may be incorrect.">
            <a:extLst>
              <a:ext uri="{FF2B5EF4-FFF2-40B4-BE49-F238E27FC236}">
                <a16:creationId xmlns:a16="http://schemas.microsoft.com/office/drawing/2014/main" id="{229A5D83-9D4E-27DE-C31A-170FC2D8EC2F}"/>
              </a:ext>
            </a:extLst>
          </p:cNvPr>
          <p:cNvPicPr>
            <a:picLocks noChangeAspect="1"/>
          </p:cNvPicPr>
          <p:nvPr/>
        </p:nvPicPr>
        <p:blipFill>
          <a:blip r:embed="rId3" cstate="screen">
            <a:extLst>
              <a:ext uri="{BEBA8EAE-BF5A-486C-A8C5-ECC9F3942E4B}">
                <a14:imgProps xmlns:a14="http://schemas.microsoft.com/office/drawing/2010/main">
                  <a14:imgLayer r:embed="rId4">
                    <a14:imgEffect>
                      <a14:backgroundRemoval t="9980" b="90667" l="9947" r="90012">
                        <a14:foregroundMark x1="31985" y1="81293" x2="31985" y2="81293"/>
                        <a14:foregroundMark x1="73716" y1="84323" x2="71088" y2="84323"/>
                        <a14:foregroundMark x1="33077" y1="90707" x2="32511" y2="86465"/>
                        <a14:backgroundMark x1="59806" y1="82828" x2="29721" y2="86182"/>
                        <a14:backgroundMark x1="74080" y1="81697" x2="79377" y2="80929"/>
                        <a14:backgroundMark x1="18439" y1="79030" x2="15042" y2="74545"/>
                        <a14:backgroundMark x1="74282" y1="79758" x2="60736" y2="85374"/>
                        <a14:backgroundMark x1="32754" y1="90343" x2="32471" y2="84485"/>
                        <a14:backgroundMark x1="74282" y1="84202" x2="58795" y2="85697"/>
                        <a14:backgroundMark x1="58795" y1="85697" x2="56894" y2="84768"/>
                        <a14:backgroundMark x1="59846" y1="85051" x2="55439" y2="84768"/>
                        <a14:backgroundMark x1="67206" y1="85374" x2="67206" y2="85374"/>
                        <a14:backgroundMark x1="67206" y1="85374" x2="67206" y2="85374"/>
                        <a14:backgroundMark x1="78690" y1="77131" x2="78690" y2="77131"/>
                        <a14:backgroundMark x1="31298" y1="85374" x2="31298" y2="85374"/>
                        <a14:backgroundMark x1="33360" y1="91838" x2="33360" y2="91838"/>
                        <a14:backgroundMark x1="71169" y1="84485" x2="56531" y2="83919"/>
                        <a14:backgroundMark x1="75981" y1="85616" x2="63000" y2="84202"/>
                        <a14:backgroundMark x1="33360" y1="92687" x2="33360" y2="83354"/>
                        <a14:backgroundMark x1="31702" y1="82545" x2="32552" y2="84485"/>
                        <a14:backgroundMark x1="76264" y1="86465" x2="71169" y2="83636"/>
                        <a14:backgroundMark x1="78811" y1="80566" x2="77396" y2="78586"/>
                        <a14:backgroundMark x1="32552" y1="87879" x2="30570" y2="86182"/>
                        <a14:backgroundMark x1="71735" y1="86747" x2="74282" y2="83354"/>
                      </a14:backgroundRemoval>
                    </a14:imgEffect>
                  </a14:imgLayer>
                </a14:imgProps>
              </a:ext>
              <a:ext uri="{28A0092B-C50C-407E-A947-70E740481C1C}">
                <a14:useLocalDpi xmlns:a14="http://schemas.microsoft.com/office/drawing/2010/main"/>
              </a:ext>
            </a:extLst>
          </a:blip>
          <a:srcRect/>
          <a:stretch>
            <a:fillRect/>
          </a:stretch>
        </p:blipFill>
        <p:spPr>
          <a:xfrm>
            <a:off x="1069284" y="1830405"/>
            <a:ext cx="2361414" cy="2361414"/>
          </a:xfrm>
          <a:prstGeom prst="ellipse">
            <a:avLst/>
          </a:prstGeom>
          <a:noFill/>
          <a:effectLst>
            <a:outerShdw blurRad="88900" dist="38100" dir="5400000" sx="102000" sy="102000" algn="t" rotWithShape="0">
              <a:schemeClr val="bg1">
                <a:alpha val="87000"/>
              </a:schemeClr>
            </a:outerShdw>
          </a:effectLst>
        </p:spPr>
      </p:pic>
      <p:pic>
        <p:nvPicPr>
          <p:cNvPr id="36" name="Picture 35" descr="A burger with lettuce and tomato&#10;&#10;AI-generated content may be incorrect.">
            <a:extLst>
              <a:ext uri="{FF2B5EF4-FFF2-40B4-BE49-F238E27FC236}">
                <a16:creationId xmlns:a16="http://schemas.microsoft.com/office/drawing/2014/main" id="{5A999FC4-0028-FBE5-F376-B5C35E61CD2B}"/>
              </a:ext>
            </a:extLst>
          </p:cNvPr>
          <p:cNvPicPr>
            <a:picLocks noChangeAspect="1"/>
          </p:cNvPicPr>
          <p:nvPr/>
        </p:nvPicPr>
        <p:blipFill>
          <a:blip r:embed="rId5" cstate="screen">
            <a:extLst>
              <a:ext uri="{BEBA8EAE-BF5A-486C-A8C5-ECC9F3942E4B}">
                <a14:imgProps xmlns:a14="http://schemas.microsoft.com/office/drawing/2010/main">
                  <a14:imgLayer r:embed="rId6">
                    <a14:imgEffect>
                      <a14:backgroundRemoval t="9980" b="89980" l="6134" r="85663">
                        <a14:foregroundMark x1="12482" y1="51960" x2="12482" y2="57414"/>
                        <a14:foregroundMark x1="8345" y1="54788" x2="6170" y2="59879"/>
                        <a14:foregroundMark x1="16155" y1="76040" x2="16155" y2="76040"/>
                        <a14:foregroundMark x1="85021" y1="54222" x2="85021" y2="54222"/>
                        <a14:foregroundMark x1="85663" y1="54061" x2="85663" y2="54061"/>
                      </a14:backgroundRemoval>
                    </a14:imgEffect>
                  </a14:imgLayer>
                </a14:imgProps>
              </a:ext>
              <a:ext uri="{28A0092B-C50C-407E-A947-70E740481C1C}">
                <a14:useLocalDpi xmlns:a14="http://schemas.microsoft.com/office/drawing/2010/main"/>
              </a:ext>
            </a:extLst>
          </a:blip>
          <a:srcRect t="-6666" b="-6666"/>
          <a:stretch/>
        </p:blipFill>
        <p:spPr>
          <a:xfrm>
            <a:off x="4651110" y="1628488"/>
            <a:ext cx="2563331" cy="2563331"/>
          </a:xfrm>
          <a:prstGeom prst="ellipse">
            <a:avLst/>
          </a:prstGeom>
          <a:noFill/>
          <a:effectLst>
            <a:outerShdw blurRad="88900" dist="38100" dir="5400000" sx="102000" sy="102000" algn="t" rotWithShape="0">
              <a:schemeClr val="bg1">
                <a:alpha val="87000"/>
              </a:schemeClr>
            </a:outerShdw>
          </a:effectLst>
        </p:spPr>
      </p:pic>
      <p:pic>
        <p:nvPicPr>
          <p:cNvPr id="49" name="Picture Placeholder 3" descr="A cheeseburger with a sauce on top of it&#10;&#10;AI-generated content may be incorrect.">
            <a:extLst>
              <a:ext uri="{FF2B5EF4-FFF2-40B4-BE49-F238E27FC236}">
                <a16:creationId xmlns:a16="http://schemas.microsoft.com/office/drawing/2014/main" id="{04F4CCD0-1B3B-6C0A-C35A-2CE75DDD950A}"/>
              </a:ext>
            </a:extLst>
          </p:cNvPr>
          <p:cNvPicPr>
            <a:picLocks noChangeAspect="1"/>
          </p:cNvPicPr>
          <p:nvPr/>
        </p:nvPicPr>
        <p:blipFill>
          <a:blip r:embed="rId7" cstate="screen">
            <a:extLst>
              <a:ext uri="{BEBA8EAE-BF5A-486C-A8C5-ECC9F3942E4B}">
                <a14:imgProps xmlns:a14="http://schemas.microsoft.com/office/drawing/2010/main">
                  <a14:imgLayer r:embed="rId8">
                    <a14:imgEffect>
                      <a14:backgroundRemoval t="9980" b="89980" l="7717" r="89980">
                        <a14:foregroundMark x1="7758" y1="68929" x2="7758" y2="68929"/>
                        <a14:foregroundMark x1="88364" y1="59192" x2="88364" y2="59192"/>
                        <a14:foregroundMark x1="89495" y1="73253" x2="89495" y2="73253"/>
                        <a14:foregroundMark x1="89374" y1="70020" x2="89374" y2="70020"/>
                        <a14:foregroundMark x1="88081" y1="62061" x2="88081" y2="62061"/>
                        <a14:backgroundMark x1="83111" y1="79273" x2="83111" y2="79273"/>
                        <a14:backgroundMark x1="79798" y1="81293" x2="79798" y2="81293"/>
                        <a14:backgroundMark x1="80444" y1="80970" x2="80444" y2="80970"/>
                      </a14:backgroundRemoval>
                    </a14:imgEffect>
                  </a14:imgLayer>
                </a14:imgProps>
              </a:ext>
              <a:ext uri="{28A0092B-C50C-407E-A947-70E740481C1C}">
                <a14:useLocalDpi xmlns:a14="http://schemas.microsoft.com/office/drawing/2010/main"/>
              </a:ext>
            </a:extLst>
          </a:blip>
          <a:srcRect/>
          <a:stretch>
            <a:fillRect/>
          </a:stretch>
        </p:blipFill>
        <p:spPr>
          <a:xfrm>
            <a:off x="8312564" y="1275819"/>
            <a:ext cx="2916000" cy="2916000"/>
          </a:xfrm>
          <a:prstGeom prst="ellipse">
            <a:avLst/>
          </a:prstGeom>
          <a:noFill/>
          <a:ln w="12700">
            <a:noFill/>
          </a:ln>
          <a:effectLst>
            <a:outerShdw blurRad="88900" dist="38100" dir="5400000" sx="102000" sy="102000" algn="t" rotWithShape="0">
              <a:schemeClr val="bg1">
                <a:alpha val="87000"/>
              </a:schemeClr>
            </a:outerShdw>
          </a:effectLst>
        </p:spPr>
      </p:pic>
    </p:spTree>
    <p:extLst>
      <p:ext uri="{BB962C8B-B14F-4D97-AF65-F5344CB8AC3E}">
        <p14:creationId xmlns:p14="http://schemas.microsoft.com/office/powerpoint/2010/main" val="2155476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4C81C0E8-C6FA-0983-5B95-E7C6509225BE}"/>
              </a:ext>
            </a:extLst>
          </p:cNvPr>
          <p:cNvSpPr/>
          <p:nvPr/>
        </p:nvSpPr>
        <p:spPr>
          <a:xfrm>
            <a:off x="4608285" y="3918324"/>
            <a:ext cx="2975429" cy="801957"/>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TextBox 6">
            <a:extLst>
              <a:ext uri="{FF2B5EF4-FFF2-40B4-BE49-F238E27FC236}">
                <a16:creationId xmlns:a16="http://schemas.microsoft.com/office/drawing/2014/main" id="{6779AD35-F146-D193-A460-EE8B43DE2723}"/>
              </a:ext>
            </a:extLst>
          </p:cNvPr>
          <p:cNvSpPr txBox="1"/>
          <p:nvPr/>
        </p:nvSpPr>
        <p:spPr>
          <a:xfrm>
            <a:off x="3690578" y="4066605"/>
            <a:ext cx="4810842" cy="510396"/>
          </a:xfrm>
          <a:prstGeom prst="rect">
            <a:avLst/>
          </a:prstGeom>
          <a:noFill/>
          <a:effectLst/>
        </p:spPr>
        <p:txBody>
          <a:bodyPr wrap="square" rtlCol="0">
            <a:spAutoFit/>
          </a:bodyPr>
          <a:lstStyle/>
          <a:p>
            <a:pPr algn="ctr">
              <a:lnSpc>
                <a:spcPct val="150000"/>
              </a:lnSpc>
            </a:pPr>
            <a:r>
              <a:rPr lang="en-US" sz="2000" b="1">
                <a:solidFill>
                  <a:schemeClr val="bg1"/>
                </a:solidFill>
              </a:rPr>
              <a:t>- Unknown</a:t>
            </a:r>
            <a:endParaRPr lang="en-ID" sz="2000" b="1">
              <a:solidFill>
                <a:schemeClr val="bg1"/>
              </a:solidFill>
            </a:endParaRPr>
          </a:p>
        </p:txBody>
      </p:sp>
      <p:sp>
        <p:nvSpPr>
          <p:cNvPr id="32" name="TextBox 31">
            <a:extLst>
              <a:ext uri="{FF2B5EF4-FFF2-40B4-BE49-F238E27FC236}">
                <a16:creationId xmlns:a16="http://schemas.microsoft.com/office/drawing/2014/main" id="{20AF3196-2A57-674F-C0B2-B7C741BD7B35}"/>
              </a:ext>
            </a:extLst>
          </p:cNvPr>
          <p:cNvSpPr txBox="1"/>
          <p:nvPr/>
        </p:nvSpPr>
        <p:spPr>
          <a:xfrm>
            <a:off x="2113720" y="1826222"/>
            <a:ext cx="7964558" cy="1680909"/>
          </a:xfrm>
          <a:prstGeom prst="rect">
            <a:avLst/>
          </a:prstGeom>
          <a:noFill/>
          <a:effectLst/>
        </p:spPr>
        <p:txBody>
          <a:bodyPr wrap="square" rtlCol="0">
            <a:spAutoFit/>
          </a:bodyPr>
          <a:lstStyle/>
          <a:p>
            <a:pPr algn="ctr">
              <a:lnSpc>
                <a:spcPct val="150000"/>
              </a:lnSpc>
            </a:pPr>
            <a:r>
              <a:rPr lang="en-US" sz="3600">
                <a:latin typeface="+mj-lt"/>
              </a:rPr>
              <a:t>"Every meal at McDonald's is more than food—it's a moment of joy and connection."</a:t>
            </a:r>
            <a:endParaRPr lang="en-ID" sz="3600">
              <a:latin typeface="+mj-lt"/>
            </a:endParaRPr>
          </a:p>
        </p:txBody>
      </p:sp>
      <p:grpSp>
        <p:nvGrpSpPr>
          <p:cNvPr id="14" name="Group 13">
            <a:extLst>
              <a:ext uri="{FF2B5EF4-FFF2-40B4-BE49-F238E27FC236}">
                <a16:creationId xmlns:a16="http://schemas.microsoft.com/office/drawing/2014/main" id="{BB2A7F74-B4CD-4A66-AFAC-19831108F27A}"/>
              </a:ext>
            </a:extLst>
          </p:cNvPr>
          <p:cNvGrpSpPr/>
          <p:nvPr/>
        </p:nvGrpSpPr>
        <p:grpSpPr>
          <a:xfrm flipH="1">
            <a:off x="0" y="0"/>
            <a:ext cx="12192000" cy="6858000"/>
            <a:chOff x="0" y="0"/>
            <a:chExt cx="12192000" cy="6858000"/>
          </a:xfrm>
        </p:grpSpPr>
        <p:pic>
          <p:nvPicPr>
            <p:cNvPr id="10" name="Graphic 9" descr="An organic corner shape">
              <a:extLst>
                <a:ext uri="{FF2B5EF4-FFF2-40B4-BE49-F238E27FC236}">
                  <a16:creationId xmlns:a16="http://schemas.microsoft.com/office/drawing/2014/main" id="{32CCB0FB-F116-4BFF-042C-414BEE97D2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90122" y="0"/>
              <a:ext cx="8401878" cy="4572000"/>
            </a:xfrm>
            <a:prstGeom prst="rect">
              <a:avLst/>
            </a:prstGeom>
          </p:spPr>
        </p:pic>
        <p:pic>
          <p:nvPicPr>
            <p:cNvPr id="11" name="Graphic 10" descr="An organic corner shape">
              <a:extLst>
                <a:ext uri="{FF2B5EF4-FFF2-40B4-BE49-F238E27FC236}">
                  <a16:creationId xmlns:a16="http://schemas.microsoft.com/office/drawing/2014/main" id="{10B5FBB1-A9AE-4870-EC3E-40078885EB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flipV="1">
              <a:off x="0" y="2089490"/>
              <a:ext cx="8763000" cy="4768510"/>
            </a:xfrm>
            <a:prstGeom prst="rect">
              <a:avLst/>
            </a:prstGeom>
          </p:spPr>
        </p:pic>
      </p:grpSp>
    </p:spTree>
    <p:extLst>
      <p:ext uri="{BB962C8B-B14F-4D97-AF65-F5344CB8AC3E}">
        <p14:creationId xmlns:p14="http://schemas.microsoft.com/office/powerpoint/2010/main" val="133282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a:extLst>
            <a:ext uri="{FF2B5EF4-FFF2-40B4-BE49-F238E27FC236}">
              <a16:creationId xmlns:a16="http://schemas.microsoft.com/office/drawing/2014/main" id="{06751FCF-E6CB-A539-4814-D8110093A51C}"/>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A18DEFBC-1D48-FE33-CFA3-FFC6FE7C4474}"/>
              </a:ext>
            </a:extLst>
          </p:cNvPr>
          <p:cNvSpPr txBox="1"/>
          <p:nvPr/>
        </p:nvSpPr>
        <p:spPr>
          <a:xfrm>
            <a:off x="2958549" y="2377109"/>
            <a:ext cx="6274902" cy="1015663"/>
          </a:xfrm>
          <a:prstGeom prst="rect">
            <a:avLst/>
          </a:prstGeom>
          <a:noFill/>
          <a:effectLst/>
        </p:spPr>
        <p:txBody>
          <a:bodyPr wrap="square" rtlCol="0">
            <a:spAutoFit/>
          </a:bodyPr>
          <a:lstStyle/>
          <a:p>
            <a:pPr algn="ctr"/>
            <a:r>
              <a:rPr lang="en-US" sz="6000">
                <a:solidFill>
                  <a:schemeClr val="bg1"/>
                </a:solidFill>
                <a:latin typeface="+mj-lt"/>
              </a:rPr>
              <a:t>Did You Know?</a:t>
            </a:r>
            <a:endParaRPr lang="en-ID" sz="6000">
              <a:solidFill>
                <a:schemeClr val="bg1"/>
              </a:solidFill>
              <a:latin typeface="+mj-lt"/>
            </a:endParaRPr>
          </a:p>
        </p:txBody>
      </p:sp>
      <p:sp>
        <p:nvSpPr>
          <p:cNvPr id="10" name="Rectangle 9">
            <a:extLst>
              <a:ext uri="{FF2B5EF4-FFF2-40B4-BE49-F238E27FC236}">
                <a16:creationId xmlns:a16="http://schemas.microsoft.com/office/drawing/2014/main" id="{2F97F7DB-E640-C269-16FE-3FB61D68D82F}"/>
              </a:ext>
            </a:extLst>
          </p:cNvPr>
          <p:cNvSpPr/>
          <p:nvPr/>
        </p:nvSpPr>
        <p:spPr>
          <a:xfrm>
            <a:off x="3366050" y="3677743"/>
            <a:ext cx="5459898" cy="854500"/>
          </a:xfrm>
          <a:prstGeom prst="rect">
            <a:avLst/>
          </a:prstGeom>
          <a:noFill/>
          <a:ln w="25400">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solidFill>
                  <a:schemeClr val="bg1"/>
                </a:solidFill>
              </a:rPr>
              <a:t>McDonald's serves over </a:t>
            </a:r>
            <a:r>
              <a:rPr lang="en-US" b="1">
                <a:solidFill>
                  <a:schemeClr val="bg1"/>
                </a:solidFill>
              </a:rPr>
              <a:t>69 million </a:t>
            </a:r>
            <a:r>
              <a:rPr lang="en-US">
                <a:solidFill>
                  <a:schemeClr val="bg1"/>
                </a:solidFill>
              </a:rPr>
              <a:t>customers daily across more than </a:t>
            </a:r>
            <a:r>
              <a:rPr lang="en-US" b="1">
                <a:solidFill>
                  <a:schemeClr val="bg1"/>
                </a:solidFill>
              </a:rPr>
              <a:t>100 countries</a:t>
            </a:r>
          </a:p>
        </p:txBody>
      </p:sp>
      <p:sp>
        <p:nvSpPr>
          <p:cNvPr id="3" name="Freeform: Shape 2">
            <a:extLst>
              <a:ext uri="{FF2B5EF4-FFF2-40B4-BE49-F238E27FC236}">
                <a16:creationId xmlns:a16="http://schemas.microsoft.com/office/drawing/2014/main" id="{78FCA9C1-29A0-BF4C-704D-82079178E731}"/>
              </a:ext>
            </a:extLst>
          </p:cNvPr>
          <p:cNvSpPr/>
          <p:nvPr/>
        </p:nvSpPr>
        <p:spPr>
          <a:xfrm>
            <a:off x="0" y="5035606"/>
            <a:ext cx="12192000" cy="1822393"/>
          </a:xfrm>
          <a:custGeom>
            <a:avLst/>
            <a:gdLst>
              <a:gd name="connsiteX0" fmla="*/ 11066139 w 12192000"/>
              <a:gd name="connsiteY0" fmla="*/ 548 h 1822393"/>
              <a:gd name="connsiteX1" fmla="*/ 11957903 w 12192000"/>
              <a:gd name="connsiteY1" fmla="*/ 86507 h 1822393"/>
              <a:gd name="connsiteX2" fmla="*/ 12192000 w 12192000"/>
              <a:gd name="connsiteY2" fmla="*/ 144372 h 1822393"/>
              <a:gd name="connsiteX3" fmla="*/ 12192000 w 12192000"/>
              <a:gd name="connsiteY3" fmla="*/ 1273118 h 1822393"/>
              <a:gd name="connsiteX4" fmla="*/ 12192000 w 12192000"/>
              <a:gd name="connsiteY4" fmla="*/ 1612900 h 1822393"/>
              <a:gd name="connsiteX5" fmla="*/ 12192000 w 12192000"/>
              <a:gd name="connsiteY5" fmla="*/ 1822393 h 1822393"/>
              <a:gd name="connsiteX6" fmla="*/ 0 w 12192000"/>
              <a:gd name="connsiteY6" fmla="*/ 1822393 h 1822393"/>
              <a:gd name="connsiteX7" fmla="*/ 0 w 12192000"/>
              <a:gd name="connsiteY7" fmla="*/ 1612900 h 1822393"/>
              <a:gd name="connsiteX8" fmla="*/ 0 w 12192000"/>
              <a:gd name="connsiteY8" fmla="*/ 1273118 h 1822393"/>
              <a:gd name="connsiteX9" fmla="*/ 0 w 12192000"/>
              <a:gd name="connsiteY9" fmla="*/ 125240 h 1822393"/>
              <a:gd name="connsiteX10" fmla="*/ 147422 w 12192000"/>
              <a:gd name="connsiteY10" fmla="*/ 224964 h 1822393"/>
              <a:gd name="connsiteX11" fmla="*/ 666120 w 12192000"/>
              <a:gd name="connsiteY11" fmla="*/ 475595 h 1822393"/>
              <a:gd name="connsiteX12" fmla="*/ 4749984 w 12192000"/>
              <a:gd name="connsiteY12" fmla="*/ 1137334 h 1822393"/>
              <a:gd name="connsiteX13" fmla="*/ 11066139 w 12192000"/>
              <a:gd name="connsiteY13" fmla="*/ 548 h 18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1822393">
                <a:moveTo>
                  <a:pt x="11066139" y="548"/>
                </a:moveTo>
                <a:cubicBezTo>
                  <a:pt x="11446924" y="5244"/>
                  <a:pt x="11723828" y="38681"/>
                  <a:pt x="11957903" y="86507"/>
                </a:cubicBezTo>
                <a:lnTo>
                  <a:pt x="12192000" y="144372"/>
                </a:lnTo>
                <a:lnTo>
                  <a:pt x="12192000" y="1273118"/>
                </a:lnTo>
                <a:lnTo>
                  <a:pt x="12192000" y="1612900"/>
                </a:lnTo>
                <a:lnTo>
                  <a:pt x="12192000" y="1822393"/>
                </a:lnTo>
                <a:lnTo>
                  <a:pt x="0" y="1822393"/>
                </a:lnTo>
                <a:lnTo>
                  <a:pt x="0" y="1612900"/>
                </a:lnTo>
                <a:lnTo>
                  <a:pt x="0" y="1273118"/>
                </a:lnTo>
                <a:lnTo>
                  <a:pt x="0" y="125240"/>
                </a:lnTo>
                <a:lnTo>
                  <a:pt x="147422" y="224964"/>
                </a:lnTo>
                <a:cubicBezTo>
                  <a:pt x="270676" y="300751"/>
                  <a:pt x="432227" y="383714"/>
                  <a:pt x="666120" y="475595"/>
                </a:cubicBezTo>
                <a:cubicBezTo>
                  <a:pt x="1026495" y="617148"/>
                  <a:pt x="2549225" y="1215378"/>
                  <a:pt x="4749984" y="1137334"/>
                </a:cubicBezTo>
                <a:cubicBezTo>
                  <a:pt x="7504934" y="1039623"/>
                  <a:pt x="8779119" y="-27639"/>
                  <a:pt x="11066139" y="548"/>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4" name="Freeform: Shape 3">
            <a:extLst>
              <a:ext uri="{FF2B5EF4-FFF2-40B4-BE49-F238E27FC236}">
                <a16:creationId xmlns:a16="http://schemas.microsoft.com/office/drawing/2014/main" id="{03470AD5-4235-5E99-6BD7-21B840427A97}"/>
              </a:ext>
            </a:extLst>
          </p:cNvPr>
          <p:cNvSpPr/>
          <p:nvPr/>
        </p:nvSpPr>
        <p:spPr>
          <a:xfrm flipH="1" flipV="1">
            <a:off x="0" y="0"/>
            <a:ext cx="12192000" cy="1822393"/>
          </a:xfrm>
          <a:custGeom>
            <a:avLst/>
            <a:gdLst>
              <a:gd name="connsiteX0" fmla="*/ 11066139 w 12192000"/>
              <a:gd name="connsiteY0" fmla="*/ 548 h 1822393"/>
              <a:gd name="connsiteX1" fmla="*/ 11957903 w 12192000"/>
              <a:gd name="connsiteY1" fmla="*/ 86507 h 1822393"/>
              <a:gd name="connsiteX2" fmla="*/ 12192000 w 12192000"/>
              <a:gd name="connsiteY2" fmla="*/ 144372 h 1822393"/>
              <a:gd name="connsiteX3" fmla="*/ 12192000 w 12192000"/>
              <a:gd name="connsiteY3" fmla="*/ 1273118 h 1822393"/>
              <a:gd name="connsiteX4" fmla="*/ 12192000 w 12192000"/>
              <a:gd name="connsiteY4" fmla="*/ 1612900 h 1822393"/>
              <a:gd name="connsiteX5" fmla="*/ 12192000 w 12192000"/>
              <a:gd name="connsiteY5" fmla="*/ 1822393 h 1822393"/>
              <a:gd name="connsiteX6" fmla="*/ 0 w 12192000"/>
              <a:gd name="connsiteY6" fmla="*/ 1822393 h 1822393"/>
              <a:gd name="connsiteX7" fmla="*/ 0 w 12192000"/>
              <a:gd name="connsiteY7" fmla="*/ 1612900 h 1822393"/>
              <a:gd name="connsiteX8" fmla="*/ 0 w 12192000"/>
              <a:gd name="connsiteY8" fmla="*/ 1273118 h 1822393"/>
              <a:gd name="connsiteX9" fmla="*/ 0 w 12192000"/>
              <a:gd name="connsiteY9" fmla="*/ 125240 h 1822393"/>
              <a:gd name="connsiteX10" fmla="*/ 147422 w 12192000"/>
              <a:gd name="connsiteY10" fmla="*/ 224964 h 1822393"/>
              <a:gd name="connsiteX11" fmla="*/ 666120 w 12192000"/>
              <a:gd name="connsiteY11" fmla="*/ 475595 h 1822393"/>
              <a:gd name="connsiteX12" fmla="*/ 4749984 w 12192000"/>
              <a:gd name="connsiteY12" fmla="*/ 1137334 h 1822393"/>
              <a:gd name="connsiteX13" fmla="*/ 11066139 w 12192000"/>
              <a:gd name="connsiteY13" fmla="*/ 548 h 18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1822393">
                <a:moveTo>
                  <a:pt x="11066139" y="548"/>
                </a:moveTo>
                <a:cubicBezTo>
                  <a:pt x="11446924" y="5244"/>
                  <a:pt x="11723828" y="38681"/>
                  <a:pt x="11957903" y="86507"/>
                </a:cubicBezTo>
                <a:lnTo>
                  <a:pt x="12192000" y="144372"/>
                </a:lnTo>
                <a:lnTo>
                  <a:pt x="12192000" y="1273118"/>
                </a:lnTo>
                <a:lnTo>
                  <a:pt x="12192000" y="1612900"/>
                </a:lnTo>
                <a:lnTo>
                  <a:pt x="12192000" y="1822393"/>
                </a:lnTo>
                <a:lnTo>
                  <a:pt x="0" y="1822393"/>
                </a:lnTo>
                <a:lnTo>
                  <a:pt x="0" y="1612900"/>
                </a:lnTo>
                <a:lnTo>
                  <a:pt x="0" y="1273118"/>
                </a:lnTo>
                <a:lnTo>
                  <a:pt x="0" y="125240"/>
                </a:lnTo>
                <a:lnTo>
                  <a:pt x="147422" y="224964"/>
                </a:lnTo>
                <a:cubicBezTo>
                  <a:pt x="270676" y="300751"/>
                  <a:pt x="432227" y="383714"/>
                  <a:pt x="666120" y="475595"/>
                </a:cubicBezTo>
                <a:cubicBezTo>
                  <a:pt x="1026495" y="617148"/>
                  <a:pt x="2549225" y="1215378"/>
                  <a:pt x="4749984" y="1137334"/>
                </a:cubicBezTo>
                <a:cubicBezTo>
                  <a:pt x="7504934" y="1039623"/>
                  <a:pt x="8779119" y="-27639"/>
                  <a:pt x="11066139" y="548"/>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Tree>
    <p:extLst>
      <p:ext uri="{BB962C8B-B14F-4D97-AF65-F5344CB8AC3E}">
        <p14:creationId xmlns:p14="http://schemas.microsoft.com/office/powerpoint/2010/main" val="3578397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703D3CF7-19D2-8BCA-D5BA-EBBC711250CB}"/>
            </a:ext>
          </a:extLst>
        </p:cNvPr>
        <p:cNvGrpSpPr/>
        <p:nvPr/>
      </p:nvGrpSpPr>
      <p:grpSpPr>
        <a:xfrm>
          <a:off x="0" y="0"/>
          <a:ext cx="0" cy="0"/>
          <a:chOff x="0" y="0"/>
          <a:chExt cx="0" cy="0"/>
        </a:xfrm>
      </p:grpSpPr>
      <p:sp>
        <p:nvSpPr>
          <p:cNvPr id="7" name="Freeform: Shape 6">
            <a:extLst>
              <a:ext uri="{FF2B5EF4-FFF2-40B4-BE49-F238E27FC236}">
                <a16:creationId xmlns:a16="http://schemas.microsoft.com/office/drawing/2014/main" id="{34379236-11D8-DF72-AF75-A443F7297E46}"/>
              </a:ext>
            </a:extLst>
          </p:cNvPr>
          <p:cNvSpPr/>
          <p:nvPr/>
        </p:nvSpPr>
        <p:spPr>
          <a:xfrm>
            <a:off x="0" y="0"/>
            <a:ext cx="12192000" cy="2343082"/>
          </a:xfrm>
          <a:custGeom>
            <a:avLst/>
            <a:gdLst>
              <a:gd name="connsiteX0" fmla="*/ 0 w 12192000"/>
              <a:gd name="connsiteY0" fmla="*/ 0 h 2032175"/>
              <a:gd name="connsiteX1" fmla="*/ 12192000 w 12192000"/>
              <a:gd name="connsiteY1" fmla="*/ 0 h 2032175"/>
              <a:gd name="connsiteX2" fmla="*/ 12192000 w 12192000"/>
              <a:gd name="connsiteY2" fmla="*/ 1024315 h 2032175"/>
              <a:gd name="connsiteX3" fmla="*/ 12192000 w 12192000"/>
              <a:gd name="connsiteY3" fmla="*/ 1140174 h 2032175"/>
              <a:gd name="connsiteX4" fmla="*/ 12192000 w 12192000"/>
              <a:gd name="connsiteY4" fmla="*/ 1328087 h 2032175"/>
              <a:gd name="connsiteX5" fmla="*/ 12192000 w 12192000"/>
              <a:gd name="connsiteY5" fmla="*/ 1356551 h 2032175"/>
              <a:gd name="connsiteX6" fmla="*/ 12192000 w 12192000"/>
              <a:gd name="connsiteY6" fmla="*/ 1952331 h 2032175"/>
              <a:gd name="connsiteX7" fmla="*/ 11957903 w 12192000"/>
              <a:gd name="connsiteY7" fmla="*/ 1984333 h 2032175"/>
              <a:gd name="connsiteX8" fmla="*/ 11066139 w 12192000"/>
              <a:gd name="connsiteY8" fmla="*/ 2031872 h 2032175"/>
              <a:gd name="connsiteX9" fmla="*/ 4749984 w 12192000"/>
              <a:gd name="connsiteY9" fmla="*/ 1403182 h 2032175"/>
              <a:gd name="connsiteX10" fmla="*/ 666120 w 12192000"/>
              <a:gd name="connsiteY10" fmla="*/ 1769151 h 2032175"/>
              <a:gd name="connsiteX11" fmla="*/ 147422 w 12192000"/>
              <a:gd name="connsiteY11" fmla="*/ 1907761 h 2032175"/>
              <a:gd name="connsiteX12" fmla="*/ 0 w 12192000"/>
              <a:gd name="connsiteY12" fmla="*/ 1962912 h 2032175"/>
              <a:gd name="connsiteX13" fmla="*/ 0 w 12192000"/>
              <a:gd name="connsiteY13" fmla="*/ 1356551 h 2032175"/>
              <a:gd name="connsiteX14" fmla="*/ 0 w 12192000"/>
              <a:gd name="connsiteY14" fmla="*/ 1328087 h 2032175"/>
              <a:gd name="connsiteX15" fmla="*/ 0 w 12192000"/>
              <a:gd name="connsiteY15" fmla="*/ 1140174 h 2032175"/>
              <a:gd name="connsiteX16" fmla="*/ 0 w 12192000"/>
              <a:gd name="connsiteY16" fmla="*/ 1024315 h 2032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0" h="2032175">
                <a:moveTo>
                  <a:pt x="0" y="0"/>
                </a:moveTo>
                <a:lnTo>
                  <a:pt x="12192000" y="0"/>
                </a:lnTo>
                <a:lnTo>
                  <a:pt x="12192000" y="1024315"/>
                </a:lnTo>
                <a:lnTo>
                  <a:pt x="12192000" y="1140174"/>
                </a:lnTo>
                <a:lnTo>
                  <a:pt x="12192000" y="1328087"/>
                </a:lnTo>
                <a:lnTo>
                  <a:pt x="12192000" y="1356551"/>
                </a:lnTo>
                <a:lnTo>
                  <a:pt x="12192000" y="1952331"/>
                </a:lnTo>
                <a:lnTo>
                  <a:pt x="11957903" y="1984333"/>
                </a:lnTo>
                <a:cubicBezTo>
                  <a:pt x="11723828" y="2010783"/>
                  <a:pt x="11446924" y="2029275"/>
                  <a:pt x="11066139" y="2031872"/>
                </a:cubicBezTo>
                <a:cubicBezTo>
                  <a:pt x="8779119" y="2047461"/>
                  <a:pt x="7504934" y="1457220"/>
                  <a:pt x="4749984" y="1403182"/>
                </a:cubicBezTo>
                <a:cubicBezTo>
                  <a:pt x="2549225" y="1360020"/>
                  <a:pt x="1026495" y="1690866"/>
                  <a:pt x="666120" y="1769151"/>
                </a:cubicBezTo>
                <a:cubicBezTo>
                  <a:pt x="432227" y="1819965"/>
                  <a:pt x="270676" y="1865847"/>
                  <a:pt x="147422" y="1907761"/>
                </a:cubicBezTo>
                <a:lnTo>
                  <a:pt x="0" y="1962912"/>
                </a:lnTo>
                <a:lnTo>
                  <a:pt x="0" y="1356551"/>
                </a:lnTo>
                <a:lnTo>
                  <a:pt x="0" y="1328087"/>
                </a:lnTo>
                <a:lnTo>
                  <a:pt x="0" y="1140174"/>
                </a:lnTo>
                <a:lnTo>
                  <a:pt x="0" y="1024315"/>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 name="TextBox 1">
            <a:extLst>
              <a:ext uri="{FF2B5EF4-FFF2-40B4-BE49-F238E27FC236}">
                <a16:creationId xmlns:a16="http://schemas.microsoft.com/office/drawing/2014/main" id="{8B06BB2A-B8A8-85A8-F218-CCC82B418482}"/>
              </a:ext>
            </a:extLst>
          </p:cNvPr>
          <p:cNvSpPr txBox="1"/>
          <p:nvPr/>
        </p:nvSpPr>
        <p:spPr>
          <a:xfrm>
            <a:off x="587372" y="375790"/>
            <a:ext cx="11017249" cy="707886"/>
          </a:xfrm>
          <a:prstGeom prst="rect">
            <a:avLst/>
          </a:prstGeom>
          <a:noFill/>
          <a:effectLst/>
        </p:spPr>
        <p:txBody>
          <a:bodyPr wrap="square" rtlCol="0">
            <a:spAutoFit/>
          </a:bodyPr>
          <a:lstStyle/>
          <a:p>
            <a:pPr algn="ctr"/>
            <a:r>
              <a:rPr lang="en-US" sz="4000">
                <a:solidFill>
                  <a:schemeClr val="bg1"/>
                </a:solidFill>
                <a:latin typeface="+mj-lt"/>
              </a:rPr>
              <a:t>Problem &amp; Motivation</a:t>
            </a:r>
            <a:endParaRPr lang="en-ID" sz="4000">
              <a:solidFill>
                <a:schemeClr val="bg1"/>
              </a:solidFill>
              <a:latin typeface="+mj-lt"/>
            </a:endParaRPr>
          </a:p>
        </p:txBody>
      </p:sp>
      <p:grpSp>
        <p:nvGrpSpPr>
          <p:cNvPr id="21" name="Group 20">
            <a:extLst>
              <a:ext uri="{FF2B5EF4-FFF2-40B4-BE49-F238E27FC236}">
                <a16:creationId xmlns:a16="http://schemas.microsoft.com/office/drawing/2014/main" id="{5161269B-F5E2-359F-EF86-C1B720093204}"/>
              </a:ext>
            </a:extLst>
          </p:cNvPr>
          <p:cNvGrpSpPr/>
          <p:nvPr/>
        </p:nvGrpSpPr>
        <p:grpSpPr>
          <a:xfrm>
            <a:off x="752698" y="2342471"/>
            <a:ext cx="10686596" cy="4139739"/>
            <a:chOff x="765628" y="2486073"/>
            <a:chExt cx="10686596" cy="4139739"/>
          </a:xfrm>
        </p:grpSpPr>
        <p:sp>
          <p:nvSpPr>
            <p:cNvPr id="20" name="Rectangle: Rounded Corners 13">
              <a:extLst>
                <a:ext uri="{FF2B5EF4-FFF2-40B4-BE49-F238E27FC236}">
                  <a16:creationId xmlns:a16="http://schemas.microsoft.com/office/drawing/2014/main" id="{04B4D6D2-AF62-070C-95B2-61E7F1FBB7A8}"/>
                </a:ext>
              </a:extLst>
            </p:cNvPr>
            <p:cNvSpPr/>
            <p:nvPr/>
          </p:nvSpPr>
          <p:spPr>
            <a:xfrm>
              <a:off x="765628" y="2778554"/>
              <a:ext cx="3326878" cy="3847258"/>
            </a:xfrm>
            <a:prstGeom prst="roundRect">
              <a:avLst>
                <a:gd name="adj" fmla="val 8060"/>
              </a:avLst>
            </a:prstGeom>
            <a:solidFill>
              <a:schemeClr val="accent2"/>
            </a:solidFill>
            <a:ln>
              <a:noFill/>
            </a:ln>
            <a:effectLst>
              <a:outerShdw blurRad="50800" dist="50800" dir="5400000" algn="ctr" rotWithShape="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b="1">
                <a:solidFill>
                  <a:schemeClr val="bg1"/>
                </a:solidFill>
              </a:endParaRPr>
            </a:p>
          </p:txBody>
        </p:sp>
        <p:sp>
          <p:nvSpPr>
            <p:cNvPr id="19" name="Rectangle: Rounded Corners 13">
              <a:extLst>
                <a:ext uri="{FF2B5EF4-FFF2-40B4-BE49-F238E27FC236}">
                  <a16:creationId xmlns:a16="http://schemas.microsoft.com/office/drawing/2014/main" id="{AE2654AF-1711-2EA9-7514-50BE9D6CEA7A}"/>
                </a:ext>
              </a:extLst>
            </p:cNvPr>
            <p:cNvSpPr/>
            <p:nvPr/>
          </p:nvSpPr>
          <p:spPr>
            <a:xfrm>
              <a:off x="4432559" y="2776826"/>
              <a:ext cx="3326878" cy="3847258"/>
            </a:xfrm>
            <a:prstGeom prst="roundRect">
              <a:avLst>
                <a:gd name="adj" fmla="val 8060"/>
              </a:avLst>
            </a:prstGeom>
            <a:solidFill>
              <a:schemeClr val="accent2"/>
            </a:solidFill>
            <a:ln>
              <a:noFill/>
            </a:ln>
            <a:effectLst>
              <a:outerShdw blurRad="50800" dist="50800" dir="5400000" algn="ctr" rotWithShape="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b="1">
                <a:solidFill>
                  <a:schemeClr val="bg1"/>
                </a:solidFill>
              </a:endParaRPr>
            </a:p>
          </p:txBody>
        </p:sp>
        <p:sp>
          <p:nvSpPr>
            <p:cNvPr id="18" name="Rectangle: Rounded Corners 13">
              <a:extLst>
                <a:ext uri="{FF2B5EF4-FFF2-40B4-BE49-F238E27FC236}">
                  <a16:creationId xmlns:a16="http://schemas.microsoft.com/office/drawing/2014/main" id="{D9762B06-CB2F-0F08-0045-CDA142B51191}"/>
                </a:ext>
              </a:extLst>
            </p:cNvPr>
            <p:cNvSpPr/>
            <p:nvPr/>
          </p:nvSpPr>
          <p:spPr>
            <a:xfrm>
              <a:off x="8125346" y="2776826"/>
              <a:ext cx="3326878" cy="3847258"/>
            </a:xfrm>
            <a:prstGeom prst="roundRect">
              <a:avLst>
                <a:gd name="adj" fmla="val 8060"/>
              </a:avLst>
            </a:prstGeom>
            <a:solidFill>
              <a:schemeClr val="accent2"/>
            </a:solidFill>
            <a:ln>
              <a:noFill/>
            </a:ln>
            <a:effectLst>
              <a:outerShdw blurRad="50800" dist="50800" dir="5400000" algn="ctr" rotWithShape="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b="1">
                <a:solidFill>
                  <a:schemeClr val="bg1"/>
                </a:solidFill>
              </a:endParaRPr>
            </a:p>
          </p:txBody>
        </p:sp>
        <p:sp>
          <p:nvSpPr>
            <p:cNvPr id="3" name="TextBox 2">
              <a:extLst>
                <a:ext uri="{FF2B5EF4-FFF2-40B4-BE49-F238E27FC236}">
                  <a16:creationId xmlns:a16="http://schemas.microsoft.com/office/drawing/2014/main" id="{222FCE4B-BB5F-A32B-20CF-75FB4B9FF272}"/>
                </a:ext>
              </a:extLst>
            </p:cNvPr>
            <p:cNvSpPr txBox="1"/>
            <p:nvPr/>
          </p:nvSpPr>
          <p:spPr>
            <a:xfrm>
              <a:off x="851132" y="3162070"/>
              <a:ext cx="3155873" cy="2966197"/>
            </a:xfrm>
            <a:prstGeom prst="rect">
              <a:avLst/>
            </a:prstGeom>
            <a:noFill/>
            <a:effectLst/>
          </p:spPr>
          <p:txBody>
            <a:bodyPr wrap="square" numCol="1" rtlCol="0">
              <a:spAutoFit/>
            </a:bodyPr>
            <a:lstStyle/>
            <a:p>
              <a:pPr algn="ctr">
                <a:lnSpc>
                  <a:spcPct val="150000"/>
                </a:lnSpc>
                <a:buClr>
                  <a:schemeClr val="bg1"/>
                </a:buClr>
                <a:buSzPct val="180000"/>
              </a:pPr>
              <a:r>
                <a:rPr lang="en-US">
                  <a:solidFill>
                    <a:schemeClr val="lt1"/>
                  </a:solidFill>
                </a:rPr>
                <a:t>Feedback is scattered across Google Maps and social media, creating an aggregation problem where high national ratings hide failing individual stores</a:t>
              </a:r>
              <a:endParaRPr lang="en-ID" sz="1400"/>
            </a:p>
          </p:txBody>
        </p:sp>
        <p:sp>
          <p:nvSpPr>
            <p:cNvPr id="5" name="TextBox 4">
              <a:extLst>
                <a:ext uri="{FF2B5EF4-FFF2-40B4-BE49-F238E27FC236}">
                  <a16:creationId xmlns:a16="http://schemas.microsoft.com/office/drawing/2014/main" id="{DD62C358-935C-73DB-3629-B45A1EC33165}"/>
                </a:ext>
              </a:extLst>
            </p:cNvPr>
            <p:cNvSpPr txBox="1"/>
            <p:nvPr/>
          </p:nvSpPr>
          <p:spPr>
            <a:xfrm>
              <a:off x="8184992" y="3162070"/>
              <a:ext cx="3155873" cy="3381695"/>
            </a:xfrm>
            <a:prstGeom prst="rect">
              <a:avLst/>
            </a:prstGeom>
            <a:noFill/>
            <a:effectLst/>
          </p:spPr>
          <p:txBody>
            <a:bodyPr wrap="square" numCol="1" rtlCol="0">
              <a:spAutoFit/>
            </a:bodyPr>
            <a:lstStyle/>
            <a:p>
              <a:pPr algn="ctr">
                <a:lnSpc>
                  <a:spcPct val="150000"/>
                </a:lnSpc>
                <a:buClr>
                  <a:schemeClr val="bg1"/>
                </a:buClr>
                <a:buSzPct val="180000"/>
              </a:pPr>
              <a:r>
                <a:rPr lang="en-US">
                  <a:solidFill>
                    <a:schemeClr val="lt1"/>
                  </a:solidFill>
                </a:rPr>
                <a:t>McDonald’s serves 69 million people daily. Small service failures go public instantly, and retaining just 5 percent more customers can increase profits by up to 95 percent</a:t>
              </a:r>
              <a:endParaRPr lang="en-ID">
                <a:solidFill>
                  <a:schemeClr val="lt1"/>
                </a:solidFill>
              </a:endParaRPr>
            </a:p>
          </p:txBody>
        </p:sp>
        <p:sp>
          <p:nvSpPr>
            <p:cNvPr id="6" name="TextBox 5">
              <a:extLst>
                <a:ext uri="{FF2B5EF4-FFF2-40B4-BE49-F238E27FC236}">
                  <a16:creationId xmlns:a16="http://schemas.microsoft.com/office/drawing/2014/main" id="{F2BAF458-7148-6DD6-4765-79F1049056E9}"/>
                </a:ext>
              </a:extLst>
            </p:cNvPr>
            <p:cNvSpPr txBox="1"/>
            <p:nvPr/>
          </p:nvSpPr>
          <p:spPr>
            <a:xfrm>
              <a:off x="4518062" y="3162070"/>
              <a:ext cx="3155873" cy="1719702"/>
            </a:xfrm>
            <a:prstGeom prst="rect">
              <a:avLst/>
            </a:prstGeom>
            <a:noFill/>
            <a:effectLst/>
          </p:spPr>
          <p:txBody>
            <a:bodyPr wrap="square" numCol="1" rtlCol="0">
              <a:spAutoFit/>
            </a:bodyPr>
            <a:lstStyle/>
            <a:p>
              <a:pPr algn="ctr">
                <a:lnSpc>
                  <a:spcPct val="150000"/>
                </a:lnSpc>
                <a:buClr>
                  <a:schemeClr val="bg1"/>
                </a:buClr>
                <a:buSzPct val="180000"/>
              </a:pPr>
              <a:r>
                <a:rPr lang="en-US">
                  <a:solidFill>
                    <a:schemeClr val="lt1"/>
                  </a:solidFill>
                </a:rPr>
                <a:t>Restaurant managers who cannot read 33,000 reviews manually to find actionable issues</a:t>
              </a:r>
              <a:endParaRPr lang="en-ID">
                <a:solidFill>
                  <a:schemeClr val="lt1"/>
                </a:solidFill>
              </a:endParaRPr>
            </a:p>
          </p:txBody>
        </p:sp>
        <p:sp>
          <p:nvSpPr>
            <p:cNvPr id="9" name="Rectangle: Rounded Corners 27">
              <a:extLst>
                <a:ext uri="{FF2B5EF4-FFF2-40B4-BE49-F238E27FC236}">
                  <a16:creationId xmlns:a16="http://schemas.microsoft.com/office/drawing/2014/main" id="{DDAFBF24-4D43-32DF-8732-9D7B2EB40715}"/>
                </a:ext>
              </a:extLst>
            </p:cNvPr>
            <p:cNvSpPr/>
            <p:nvPr/>
          </p:nvSpPr>
          <p:spPr>
            <a:xfrm>
              <a:off x="4858112" y="2486073"/>
              <a:ext cx="2475771" cy="581507"/>
            </a:xfrm>
            <a:prstGeom prst="roundRect">
              <a:avLst>
                <a:gd name="adj" fmla="val 24830"/>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b="1">
                  <a:solidFill>
                    <a:schemeClr val="tx1"/>
                  </a:solidFill>
                </a:rPr>
                <a:t>Primary Victims</a:t>
              </a:r>
              <a:endParaRPr lang="en-ID" b="1">
                <a:solidFill>
                  <a:schemeClr val="tx1"/>
                </a:solidFill>
              </a:endParaRPr>
            </a:p>
          </p:txBody>
        </p:sp>
        <p:sp>
          <p:nvSpPr>
            <p:cNvPr id="10" name="Rectangle: Rounded Corners 27">
              <a:extLst>
                <a:ext uri="{FF2B5EF4-FFF2-40B4-BE49-F238E27FC236}">
                  <a16:creationId xmlns:a16="http://schemas.microsoft.com/office/drawing/2014/main" id="{AAA81BDB-BD5D-33DA-5173-7C81EBF16E0C}"/>
                </a:ext>
              </a:extLst>
            </p:cNvPr>
            <p:cNvSpPr/>
            <p:nvPr/>
          </p:nvSpPr>
          <p:spPr>
            <a:xfrm>
              <a:off x="1191182" y="2486074"/>
              <a:ext cx="2475771" cy="581507"/>
            </a:xfrm>
            <a:prstGeom prst="roundRect">
              <a:avLst>
                <a:gd name="adj" fmla="val 24830"/>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b="1">
                  <a:solidFill>
                    <a:schemeClr val="tx1"/>
                  </a:solidFill>
                </a:rPr>
                <a:t>Main Problem</a:t>
              </a:r>
              <a:endParaRPr lang="en-ID" b="1">
                <a:solidFill>
                  <a:schemeClr val="tx1"/>
                </a:solidFill>
              </a:endParaRPr>
            </a:p>
          </p:txBody>
        </p:sp>
        <p:sp>
          <p:nvSpPr>
            <p:cNvPr id="11" name="Rectangle: Rounded Corners 27">
              <a:extLst>
                <a:ext uri="{FF2B5EF4-FFF2-40B4-BE49-F238E27FC236}">
                  <a16:creationId xmlns:a16="http://schemas.microsoft.com/office/drawing/2014/main" id="{7C21D38D-FE40-5E7C-2B11-F2C6AB4C610C}"/>
                </a:ext>
              </a:extLst>
            </p:cNvPr>
            <p:cNvSpPr/>
            <p:nvPr/>
          </p:nvSpPr>
          <p:spPr>
            <a:xfrm>
              <a:off x="8525042" y="2486073"/>
              <a:ext cx="2475771" cy="581507"/>
            </a:xfrm>
            <a:prstGeom prst="roundRect">
              <a:avLst>
                <a:gd name="adj" fmla="val 24830"/>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b="1">
                  <a:solidFill>
                    <a:schemeClr val="tx1"/>
                  </a:solidFill>
                </a:rPr>
                <a:t>Urgency</a:t>
              </a:r>
              <a:endParaRPr lang="en-ID" b="1">
                <a:solidFill>
                  <a:schemeClr val="tx1"/>
                </a:solidFill>
              </a:endParaRPr>
            </a:p>
          </p:txBody>
        </p:sp>
      </p:grpSp>
    </p:spTree>
    <p:extLst>
      <p:ext uri="{BB962C8B-B14F-4D97-AF65-F5344CB8AC3E}">
        <p14:creationId xmlns:p14="http://schemas.microsoft.com/office/powerpoint/2010/main" val="941669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a:extLst>
            <a:ext uri="{FF2B5EF4-FFF2-40B4-BE49-F238E27FC236}">
              <a16:creationId xmlns:a16="http://schemas.microsoft.com/office/drawing/2014/main" id="{0B2EC024-8014-F278-8ABC-1CE95449301C}"/>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A05573CB-8873-0A3B-72A7-FA68B711B46A}"/>
              </a:ext>
            </a:extLst>
          </p:cNvPr>
          <p:cNvSpPr txBox="1"/>
          <p:nvPr/>
        </p:nvSpPr>
        <p:spPr>
          <a:xfrm>
            <a:off x="565717" y="319161"/>
            <a:ext cx="11017249" cy="707886"/>
          </a:xfrm>
          <a:prstGeom prst="rect">
            <a:avLst/>
          </a:prstGeom>
          <a:noFill/>
          <a:effectLst/>
        </p:spPr>
        <p:txBody>
          <a:bodyPr wrap="square" rtlCol="0">
            <a:spAutoFit/>
          </a:bodyPr>
          <a:lstStyle/>
          <a:p>
            <a:pPr algn="ctr"/>
            <a:r>
              <a:rPr lang="en-US" sz="4000">
                <a:solidFill>
                  <a:schemeClr val="bg1"/>
                </a:solidFill>
                <a:latin typeface="+mj-lt"/>
              </a:rPr>
              <a:t>Target Users &amp; Core Tasks</a:t>
            </a:r>
            <a:endParaRPr lang="en-ID" sz="4000">
              <a:solidFill>
                <a:schemeClr val="bg1"/>
              </a:solidFill>
              <a:latin typeface="+mj-lt"/>
            </a:endParaRPr>
          </a:p>
        </p:txBody>
      </p:sp>
      <p:pic>
        <p:nvPicPr>
          <p:cNvPr id="19" name="Picture 18" descr="A person and person holding tablet and papers&#10;&#10;AI-generated content may be incorrect.">
            <a:extLst>
              <a:ext uri="{FF2B5EF4-FFF2-40B4-BE49-F238E27FC236}">
                <a16:creationId xmlns:a16="http://schemas.microsoft.com/office/drawing/2014/main" id="{E15A54D7-DE8F-1B33-54A4-7A8B8CFFE1AD}"/>
              </a:ext>
            </a:extLst>
          </p:cNvPr>
          <p:cNvPicPr>
            <a:picLocks noChangeAspect="1"/>
          </p:cNvPicPr>
          <p:nvPr/>
        </p:nvPicPr>
        <p:blipFill>
          <a:blip r:embed="rId3">
            <a:extLst>
              <a:ext uri="{28A0092B-C50C-407E-A947-70E740481C1C}">
                <a14:useLocalDpi xmlns:a14="http://schemas.microsoft.com/office/drawing/2010/main" val="0"/>
              </a:ext>
            </a:extLst>
          </a:blip>
          <a:srcRect t="9874" b="17645"/>
          <a:stretch>
            <a:fillRect/>
          </a:stretch>
        </p:blipFill>
        <p:spPr>
          <a:xfrm>
            <a:off x="439670" y="1278453"/>
            <a:ext cx="5200635" cy="2512986"/>
          </a:xfrm>
          <a:prstGeom prst="rect">
            <a:avLst/>
          </a:prstGeom>
        </p:spPr>
      </p:pic>
      <p:grpSp>
        <p:nvGrpSpPr>
          <p:cNvPr id="23" name="Group 22">
            <a:extLst>
              <a:ext uri="{FF2B5EF4-FFF2-40B4-BE49-F238E27FC236}">
                <a16:creationId xmlns:a16="http://schemas.microsoft.com/office/drawing/2014/main" id="{D3C863E9-3C1C-BB39-8225-440FFA39DA35}"/>
              </a:ext>
            </a:extLst>
          </p:cNvPr>
          <p:cNvGrpSpPr/>
          <p:nvPr/>
        </p:nvGrpSpPr>
        <p:grpSpPr>
          <a:xfrm>
            <a:off x="565717" y="3912852"/>
            <a:ext cx="4961306" cy="1993124"/>
            <a:chOff x="565717" y="3912852"/>
            <a:chExt cx="4961306" cy="1993124"/>
          </a:xfrm>
        </p:grpSpPr>
        <p:sp>
          <p:nvSpPr>
            <p:cNvPr id="20" name="Rectangle: Rounded Corners 13">
              <a:extLst>
                <a:ext uri="{FF2B5EF4-FFF2-40B4-BE49-F238E27FC236}">
                  <a16:creationId xmlns:a16="http://schemas.microsoft.com/office/drawing/2014/main" id="{F3366D9C-DED2-B20C-A000-DA16BC5379D1}"/>
                </a:ext>
              </a:extLst>
            </p:cNvPr>
            <p:cNvSpPr/>
            <p:nvPr/>
          </p:nvSpPr>
          <p:spPr>
            <a:xfrm>
              <a:off x="565717" y="4167907"/>
              <a:ext cx="4961306" cy="1738069"/>
            </a:xfrm>
            <a:prstGeom prst="roundRect">
              <a:avLst>
                <a:gd name="adj" fmla="val 8060"/>
              </a:avLst>
            </a:prstGeom>
            <a:solidFill>
              <a:schemeClr val="accent1"/>
            </a:solidFill>
            <a:ln>
              <a:noFill/>
            </a:ln>
            <a:effectLst>
              <a:outerShdw blurRad="50800" dist="50800" dir="5400000" sx="101000" sy="101000" algn="t" rotWithShape="0">
                <a:schemeClr val="bg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TextBox 20">
              <a:extLst>
                <a:ext uri="{FF2B5EF4-FFF2-40B4-BE49-F238E27FC236}">
                  <a16:creationId xmlns:a16="http://schemas.microsoft.com/office/drawing/2014/main" id="{2A46EA46-9320-3426-562A-3C76389161DD}"/>
                </a:ext>
              </a:extLst>
            </p:cNvPr>
            <p:cNvSpPr txBox="1"/>
            <p:nvPr/>
          </p:nvSpPr>
          <p:spPr>
            <a:xfrm>
              <a:off x="841137" y="4820812"/>
              <a:ext cx="4171134" cy="888705"/>
            </a:xfrm>
            <a:prstGeom prst="rect">
              <a:avLst/>
            </a:prstGeom>
            <a:noFill/>
            <a:effectLst/>
          </p:spPr>
          <p:txBody>
            <a:bodyPr wrap="square" numCol="1" rtlCol="0">
              <a:spAutoFit/>
            </a:bodyPr>
            <a:lstStyle/>
            <a:p>
              <a:pPr algn="ctr">
                <a:lnSpc>
                  <a:spcPct val="150000"/>
                </a:lnSpc>
                <a:buClr>
                  <a:schemeClr val="bg1"/>
                </a:buClr>
                <a:buSzPct val="180000"/>
              </a:pPr>
              <a:r>
                <a:rPr lang="en-US"/>
                <a:t>Regional Operations Managers and C-Level Executives</a:t>
              </a:r>
            </a:p>
          </p:txBody>
        </p:sp>
        <p:sp>
          <p:nvSpPr>
            <p:cNvPr id="22" name="Rectangle: Rounded Corners 27">
              <a:extLst>
                <a:ext uri="{FF2B5EF4-FFF2-40B4-BE49-F238E27FC236}">
                  <a16:creationId xmlns:a16="http://schemas.microsoft.com/office/drawing/2014/main" id="{71089DB4-705C-9E7A-770C-2A64FA7CE6B9}"/>
                </a:ext>
              </a:extLst>
            </p:cNvPr>
            <p:cNvSpPr/>
            <p:nvPr/>
          </p:nvSpPr>
          <p:spPr>
            <a:xfrm>
              <a:off x="1688818" y="3912852"/>
              <a:ext cx="2475771" cy="581507"/>
            </a:xfrm>
            <a:prstGeom prst="roundRect">
              <a:avLst>
                <a:gd name="adj" fmla="val 2483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Primary Users</a:t>
              </a:r>
              <a:endParaRPr lang="en-ID" b="1">
                <a:solidFill>
                  <a:schemeClr val="bg1"/>
                </a:solidFill>
              </a:endParaRPr>
            </a:p>
          </p:txBody>
        </p:sp>
      </p:grpSp>
      <p:grpSp>
        <p:nvGrpSpPr>
          <p:cNvPr id="24" name="Group 23">
            <a:extLst>
              <a:ext uri="{FF2B5EF4-FFF2-40B4-BE49-F238E27FC236}">
                <a16:creationId xmlns:a16="http://schemas.microsoft.com/office/drawing/2014/main" id="{38F64800-C793-A719-FA57-FCED76F3F1BF}"/>
              </a:ext>
            </a:extLst>
          </p:cNvPr>
          <p:cNvGrpSpPr/>
          <p:nvPr/>
        </p:nvGrpSpPr>
        <p:grpSpPr>
          <a:xfrm>
            <a:off x="6551696" y="987699"/>
            <a:ext cx="4961306" cy="2574208"/>
            <a:chOff x="565717" y="3910790"/>
            <a:chExt cx="4961306" cy="2604401"/>
          </a:xfrm>
        </p:grpSpPr>
        <p:sp>
          <p:nvSpPr>
            <p:cNvPr id="26" name="Rectangle: Rounded Corners 13">
              <a:extLst>
                <a:ext uri="{FF2B5EF4-FFF2-40B4-BE49-F238E27FC236}">
                  <a16:creationId xmlns:a16="http://schemas.microsoft.com/office/drawing/2014/main" id="{A6E075D9-0EC1-AC03-3F3C-B7B081DBCC03}"/>
                </a:ext>
              </a:extLst>
            </p:cNvPr>
            <p:cNvSpPr/>
            <p:nvPr/>
          </p:nvSpPr>
          <p:spPr>
            <a:xfrm>
              <a:off x="565717" y="4167907"/>
              <a:ext cx="4961306" cy="2347284"/>
            </a:xfrm>
            <a:prstGeom prst="roundRect">
              <a:avLst>
                <a:gd name="adj" fmla="val 8060"/>
              </a:avLst>
            </a:prstGeom>
            <a:solidFill>
              <a:schemeClr val="accent1"/>
            </a:solidFill>
            <a:ln>
              <a:noFill/>
            </a:ln>
            <a:effectLst>
              <a:outerShdw blurRad="50800" dist="50800" dir="5400000" sx="101000" sy="101000" algn="t" rotWithShape="0">
                <a:schemeClr val="bg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 name="TextBox 26">
              <a:extLst>
                <a:ext uri="{FF2B5EF4-FFF2-40B4-BE49-F238E27FC236}">
                  <a16:creationId xmlns:a16="http://schemas.microsoft.com/office/drawing/2014/main" id="{618B1C86-6EDE-7744-BAB4-63871E4D91D7}"/>
                </a:ext>
              </a:extLst>
            </p:cNvPr>
            <p:cNvSpPr txBox="1"/>
            <p:nvPr/>
          </p:nvSpPr>
          <p:spPr>
            <a:xfrm>
              <a:off x="731109" y="4719373"/>
              <a:ext cx="4630522" cy="1477328"/>
            </a:xfrm>
            <a:prstGeom prst="rect">
              <a:avLst/>
            </a:prstGeom>
            <a:noFill/>
            <a:effectLst/>
          </p:spPr>
          <p:txBody>
            <a:bodyPr wrap="square" numCol="1" rtlCol="0">
              <a:spAutoFit/>
            </a:bodyPr>
            <a:lstStyle/>
            <a:p>
              <a:pPr algn="ctr" fontAlgn="base"/>
              <a:r>
                <a:rPr lang="en-US" b="1"/>
                <a:t>Identify High Risk Locations: </a:t>
              </a:r>
              <a:r>
                <a:rPr lang="en-US"/>
                <a:t>Locate stores with systemic failures.</a:t>
              </a:r>
            </a:p>
            <a:p>
              <a:pPr algn="ctr"/>
              <a:r>
                <a:rPr lang="en-US" b="1"/>
                <a:t>Root Cause Diagnosis: </a:t>
              </a:r>
              <a:r>
                <a:rPr lang="en-US"/>
                <a:t>Use text analysis to separate food quality complaints from service speed issues.</a:t>
              </a:r>
            </a:p>
          </p:txBody>
        </p:sp>
        <p:sp>
          <p:nvSpPr>
            <p:cNvPr id="28" name="Rectangle: Rounded Corners 27">
              <a:extLst>
                <a:ext uri="{FF2B5EF4-FFF2-40B4-BE49-F238E27FC236}">
                  <a16:creationId xmlns:a16="http://schemas.microsoft.com/office/drawing/2014/main" id="{E30EAEF2-8BAE-36F2-93FD-60AF3322A836}"/>
                </a:ext>
              </a:extLst>
            </p:cNvPr>
            <p:cNvSpPr/>
            <p:nvPr/>
          </p:nvSpPr>
          <p:spPr>
            <a:xfrm>
              <a:off x="1688817" y="3910790"/>
              <a:ext cx="2475771" cy="581507"/>
            </a:xfrm>
            <a:prstGeom prst="roundRect">
              <a:avLst>
                <a:gd name="adj" fmla="val 2483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Core Tasks </a:t>
              </a:r>
              <a:endParaRPr lang="en-ID" b="1">
                <a:solidFill>
                  <a:schemeClr val="bg1"/>
                </a:solidFill>
              </a:endParaRPr>
            </a:p>
          </p:txBody>
        </p:sp>
      </p:grpSp>
      <p:grpSp>
        <p:nvGrpSpPr>
          <p:cNvPr id="29" name="Group 28">
            <a:extLst>
              <a:ext uri="{FF2B5EF4-FFF2-40B4-BE49-F238E27FC236}">
                <a16:creationId xmlns:a16="http://schemas.microsoft.com/office/drawing/2014/main" id="{FB7DFA72-BAD6-D0E2-02B2-96EE87CD5961}"/>
              </a:ext>
            </a:extLst>
          </p:cNvPr>
          <p:cNvGrpSpPr/>
          <p:nvPr/>
        </p:nvGrpSpPr>
        <p:grpSpPr>
          <a:xfrm>
            <a:off x="6551696" y="3927208"/>
            <a:ext cx="4961306" cy="1978768"/>
            <a:chOff x="565717" y="3927208"/>
            <a:chExt cx="4961306" cy="1978768"/>
          </a:xfrm>
        </p:grpSpPr>
        <p:sp>
          <p:nvSpPr>
            <p:cNvPr id="30" name="Rectangle: Rounded Corners 13">
              <a:extLst>
                <a:ext uri="{FF2B5EF4-FFF2-40B4-BE49-F238E27FC236}">
                  <a16:creationId xmlns:a16="http://schemas.microsoft.com/office/drawing/2014/main" id="{9ED17C9B-46BE-49B9-9F67-C5C9C18A4C0F}"/>
                </a:ext>
              </a:extLst>
            </p:cNvPr>
            <p:cNvSpPr/>
            <p:nvPr/>
          </p:nvSpPr>
          <p:spPr>
            <a:xfrm>
              <a:off x="565717" y="4167907"/>
              <a:ext cx="4961306" cy="1738069"/>
            </a:xfrm>
            <a:prstGeom prst="roundRect">
              <a:avLst>
                <a:gd name="adj" fmla="val 8060"/>
              </a:avLst>
            </a:prstGeom>
            <a:solidFill>
              <a:schemeClr val="accent1"/>
            </a:solidFill>
            <a:ln>
              <a:noFill/>
            </a:ln>
            <a:effectLst>
              <a:outerShdw blurRad="50800" dist="50800" dir="5400000" sx="101000" sy="101000" algn="t" rotWithShape="0">
                <a:schemeClr val="bg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1" name="TextBox 30">
              <a:extLst>
                <a:ext uri="{FF2B5EF4-FFF2-40B4-BE49-F238E27FC236}">
                  <a16:creationId xmlns:a16="http://schemas.microsoft.com/office/drawing/2014/main" id="{36E35E97-18C3-CA17-62C0-E53A2B4EB737}"/>
                </a:ext>
              </a:extLst>
            </p:cNvPr>
            <p:cNvSpPr txBox="1"/>
            <p:nvPr/>
          </p:nvSpPr>
          <p:spPr>
            <a:xfrm>
              <a:off x="841135" y="4745680"/>
              <a:ext cx="4171134" cy="923330"/>
            </a:xfrm>
            <a:prstGeom prst="rect">
              <a:avLst/>
            </a:prstGeom>
            <a:noFill/>
            <a:effectLst/>
          </p:spPr>
          <p:txBody>
            <a:bodyPr wrap="square" numCol="1" rtlCol="0">
              <a:spAutoFit/>
            </a:bodyPr>
            <a:lstStyle/>
            <a:p>
              <a:pPr algn="ctr"/>
              <a:r>
                <a:rPr lang="en-US"/>
                <a:t>Transforming messy text into specific action items for store interventions</a:t>
              </a:r>
              <a:endParaRPr lang="en-ID">
                <a:solidFill>
                  <a:schemeClr val="bg1"/>
                </a:solidFill>
              </a:endParaRPr>
            </a:p>
          </p:txBody>
        </p:sp>
        <p:sp>
          <p:nvSpPr>
            <p:cNvPr id="32" name="Rectangle: Rounded Corners 27">
              <a:extLst>
                <a:ext uri="{FF2B5EF4-FFF2-40B4-BE49-F238E27FC236}">
                  <a16:creationId xmlns:a16="http://schemas.microsoft.com/office/drawing/2014/main" id="{DCD00051-F739-8523-E7CC-F05485285B6E}"/>
                </a:ext>
              </a:extLst>
            </p:cNvPr>
            <p:cNvSpPr/>
            <p:nvPr/>
          </p:nvSpPr>
          <p:spPr>
            <a:xfrm>
              <a:off x="1688817" y="3927208"/>
              <a:ext cx="2475771" cy="581507"/>
            </a:xfrm>
            <a:prstGeom prst="roundRect">
              <a:avLst>
                <a:gd name="adj" fmla="val 2483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Success Outcome</a:t>
              </a:r>
              <a:endParaRPr lang="en-ID" b="1">
                <a:solidFill>
                  <a:schemeClr val="bg1"/>
                </a:solidFill>
              </a:endParaRPr>
            </a:p>
          </p:txBody>
        </p:sp>
      </p:grpSp>
    </p:spTree>
    <p:extLst>
      <p:ext uri="{BB962C8B-B14F-4D97-AF65-F5344CB8AC3E}">
        <p14:creationId xmlns:p14="http://schemas.microsoft.com/office/powerpoint/2010/main" val="2612430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a:extLst>
            <a:ext uri="{FF2B5EF4-FFF2-40B4-BE49-F238E27FC236}">
              <a16:creationId xmlns:a16="http://schemas.microsoft.com/office/drawing/2014/main" id="{7EE2E63C-89DB-A54E-5D04-AD76C732C716}"/>
            </a:ext>
          </a:extLst>
        </p:cNvPr>
        <p:cNvGrpSpPr/>
        <p:nvPr/>
      </p:nvGrpSpPr>
      <p:grpSpPr>
        <a:xfrm>
          <a:off x="0" y="0"/>
          <a:ext cx="0" cy="0"/>
          <a:chOff x="0" y="0"/>
          <a:chExt cx="0" cy="0"/>
        </a:xfrm>
      </p:grpSpPr>
      <p:sp>
        <p:nvSpPr>
          <p:cNvPr id="15" name="Freeform: Shape 14">
            <a:extLst>
              <a:ext uri="{FF2B5EF4-FFF2-40B4-BE49-F238E27FC236}">
                <a16:creationId xmlns:a16="http://schemas.microsoft.com/office/drawing/2014/main" id="{DC7570E5-0C7C-D34B-B8E9-675D93CE37DA}"/>
              </a:ext>
            </a:extLst>
          </p:cNvPr>
          <p:cNvSpPr/>
          <p:nvPr/>
        </p:nvSpPr>
        <p:spPr>
          <a:xfrm flipV="1">
            <a:off x="0" y="0"/>
            <a:ext cx="7518400" cy="6858000"/>
          </a:xfrm>
          <a:custGeom>
            <a:avLst/>
            <a:gdLst>
              <a:gd name="connsiteX0" fmla="*/ 0 w 7064842"/>
              <a:gd name="connsiteY0" fmla="*/ 0 h 6858000"/>
              <a:gd name="connsiteX1" fmla="*/ 4331819 w 7064842"/>
              <a:gd name="connsiteY1" fmla="*/ 0 h 6858000"/>
              <a:gd name="connsiteX2" fmla="*/ 5175292 w 7064842"/>
              <a:gd name="connsiteY2" fmla="*/ 0 h 6858000"/>
              <a:gd name="connsiteX3" fmla="*/ 5183152 w 7064842"/>
              <a:gd name="connsiteY3" fmla="*/ 15364 h 6858000"/>
              <a:gd name="connsiteX4" fmla="*/ 5340322 w 7064842"/>
              <a:gd name="connsiteY4" fmla="*/ 423614 h 6858000"/>
              <a:gd name="connsiteX5" fmla="*/ 5758425 w 7064842"/>
              <a:gd name="connsiteY5" fmla="*/ 4363793 h 6858000"/>
              <a:gd name="connsiteX6" fmla="*/ 6883677 w 7064842"/>
              <a:gd name="connsiteY6" fmla="*/ 6656279 h 6858000"/>
              <a:gd name="connsiteX7" fmla="*/ 7017128 w 7064842"/>
              <a:gd name="connsiteY7" fmla="*/ 6810067 h 6858000"/>
              <a:gd name="connsiteX8" fmla="*/ 7064842 w 7064842"/>
              <a:gd name="connsiteY8" fmla="*/ 6858000 h 6858000"/>
              <a:gd name="connsiteX9" fmla="*/ 4811505 w 7064842"/>
              <a:gd name="connsiteY9" fmla="*/ 6858000 h 6858000"/>
              <a:gd name="connsiteX10" fmla="*/ 0 w 7064842"/>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4842" h="6858000">
                <a:moveTo>
                  <a:pt x="0" y="0"/>
                </a:moveTo>
                <a:lnTo>
                  <a:pt x="4331819" y="0"/>
                </a:lnTo>
                <a:lnTo>
                  <a:pt x="5175292" y="0"/>
                </a:lnTo>
                <a:lnTo>
                  <a:pt x="5183152" y="15364"/>
                </a:lnTo>
                <a:cubicBezTo>
                  <a:pt x="5235690" y="124847"/>
                  <a:pt x="5287801" y="255489"/>
                  <a:pt x="5340322" y="423614"/>
                </a:cubicBezTo>
                <a:cubicBezTo>
                  <a:pt x="5760908" y="1769980"/>
                  <a:pt x="5332375" y="2717907"/>
                  <a:pt x="5758425" y="4363793"/>
                </a:cubicBezTo>
                <a:cubicBezTo>
                  <a:pt x="6098775" y="5678587"/>
                  <a:pt x="6733481" y="6469171"/>
                  <a:pt x="6883677" y="6656279"/>
                </a:cubicBezTo>
                <a:cubicBezTo>
                  <a:pt x="6932420" y="6716997"/>
                  <a:pt x="6976609" y="6767435"/>
                  <a:pt x="7017128" y="6810067"/>
                </a:cubicBezTo>
                <a:lnTo>
                  <a:pt x="7064842" y="6858000"/>
                </a:lnTo>
                <a:lnTo>
                  <a:pt x="4811505" y="6858000"/>
                </a:lnTo>
                <a:lnTo>
                  <a:pt x="0" y="685800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 name="TextBox 1">
            <a:extLst>
              <a:ext uri="{FF2B5EF4-FFF2-40B4-BE49-F238E27FC236}">
                <a16:creationId xmlns:a16="http://schemas.microsoft.com/office/drawing/2014/main" id="{529C4C5A-B65E-769C-5E09-37163815313A}"/>
              </a:ext>
            </a:extLst>
          </p:cNvPr>
          <p:cNvSpPr txBox="1"/>
          <p:nvPr/>
        </p:nvSpPr>
        <p:spPr>
          <a:xfrm>
            <a:off x="587372" y="375790"/>
            <a:ext cx="11017249" cy="707886"/>
          </a:xfrm>
          <a:prstGeom prst="rect">
            <a:avLst/>
          </a:prstGeom>
          <a:noFill/>
          <a:effectLst/>
        </p:spPr>
        <p:txBody>
          <a:bodyPr wrap="square" rtlCol="0">
            <a:spAutoFit/>
          </a:bodyPr>
          <a:lstStyle/>
          <a:p>
            <a:pPr algn="ctr"/>
            <a:r>
              <a:rPr lang="en-US" sz="4000">
                <a:solidFill>
                  <a:schemeClr val="bg1"/>
                </a:solidFill>
                <a:latin typeface="+mj-lt"/>
              </a:rPr>
              <a:t>Existing Tools &amp; Gaps</a:t>
            </a:r>
            <a:endParaRPr lang="en-ID" sz="4000">
              <a:solidFill>
                <a:schemeClr val="bg1"/>
              </a:solidFill>
              <a:latin typeface="+mj-lt"/>
            </a:endParaRPr>
          </a:p>
        </p:txBody>
      </p:sp>
      <p:grpSp>
        <p:nvGrpSpPr>
          <p:cNvPr id="18" name="Group 17">
            <a:extLst>
              <a:ext uri="{FF2B5EF4-FFF2-40B4-BE49-F238E27FC236}">
                <a16:creationId xmlns:a16="http://schemas.microsoft.com/office/drawing/2014/main" id="{95B886E4-03C7-AB88-6379-EE54370116B4}"/>
              </a:ext>
            </a:extLst>
          </p:cNvPr>
          <p:cNvGrpSpPr/>
          <p:nvPr/>
        </p:nvGrpSpPr>
        <p:grpSpPr>
          <a:xfrm>
            <a:off x="587372" y="1264574"/>
            <a:ext cx="4450847" cy="2826618"/>
            <a:chOff x="663413" y="1278567"/>
            <a:chExt cx="4450847" cy="2826618"/>
          </a:xfrm>
          <a:effectLst>
            <a:outerShdw blurRad="40731" dist="50800" dir="3960000" sx="53925" sy="53925" algn="ctr" rotWithShape="0">
              <a:srgbClr val="000000">
                <a:alpha val="48000"/>
              </a:srgbClr>
            </a:outerShdw>
          </a:effectLst>
        </p:grpSpPr>
        <p:sp>
          <p:nvSpPr>
            <p:cNvPr id="8" name="Rectangle: Rounded Corners 13">
              <a:extLst>
                <a:ext uri="{FF2B5EF4-FFF2-40B4-BE49-F238E27FC236}">
                  <a16:creationId xmlns:a16="http://schemas.microsoft.com/office/drawing/2014/main" id="{C8D5F268-D43E-8B05-74FB-10EDFBD2C65A}"/>
                </a:ext>
              </a:extLst>
            </p:cNvPr>
            <p:cNvSpPr/>
            <p:nvPr/>
          </p:nvSpPr>
          <p:spPr>
            <a:xfrm>
              <a:off x="663413" y="1459466"/>
              <a:ext cx="4450847" cy="2645719"/>
            </a:xfrm>
            <a:prstGeom prst="roundRect">
              <a:avLst>
                <a:gd name="adj" fmla="val 8060"/>
              </a:avLst>
            </a:prstGeom>
            <a:solidFill>
              <a:schemeClr val="accent2"/>
            </a:solidFill>
            <a:ln>
              <a:noFill/>
            </a:ln>
            <a:effectLst>
              <a:outerShdw blurRad="50800" dist="50800" dir="5400000" algn="ctr" rotWithShape="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b="1">
                <a:solidFill>
                  <a:schemeClr val="bg1"/>
                </a:solidFill>
              </a:endParaRPr>
            </a:p>
          </p:txBody>
        </p:sp>
        <p:sp>
          <p:nvSpPr>
            <p:cNvPr id="9" name="TextBox 8">
              <a:extLst>
                <a:ext uri="{FF2B5EF4-FFF2-40B4-BE49-F238E27FC236}">
                  <a16:creationId xmlns:a16="http://schemas.microsoft.com/office/drawing/2014/main" id="{17787AD0-3846-E61C-80A8-A6111F726DBC}"/>
                </a:ext>
              </a:extLst>
            </p:cNvPr>
            <p:cNvSpPr txBox="1"/>
            <p:nvPr/>
          </p:nvSpPr>
          <p:spPr>
            <a:xfrm>
              <a:off x="890744" y="2040973"/>
              <a:ext cx="3781477" cy="1719702"/>
            </a:xfrm>
            <a:prstGeom prst="rect">
              <a:avLst/>
            </a:prstGeom>
            <a:noFill/>
            <a:effectLst/>
          </p:spPr>
          <p:txBody>
            <a:bodyPr wrap="square" numCol="1" rtlCol="0">
              <a:spAutoFit/>
            </a:bodyPr>
            <a:lstStyle/>
            <a:p>
              <a:pPr>
                <a:lnSpc>
                  <a:spcPct val="150000"/>
                </a:lnSpc>
              </a:pPr>
              <a:r>
                <a:rPr lang="en-US">
                  <a:solidFill>
                    <a:schemeClr val="lt1"/>
                  </a:solidFill>
                </a:rPr>
                <a:t>1. Traditional surveys </a:t>
              </a:r>
            </a:p>
            <a:p>
              <a:pPr>
                <a:lnSpc>
                  <a:spcPct val="150000"/>
                </a:lnSpc>
              </a:pPr>
              <a:r>
                <a:rPr lang="en-US">
                  <a:solidFill>
                    <a:schemeClr val="lt1"/>
                  </a:solidFill>
                </a:rPr>
                <a:t>2. Mystery Shoppers</a:t>
              </a:r>
            </a:p>
            <a:p>
              <a:pPr>
                <a:lnSpc>
                  <a:spcPct val="150000"/>
                </a:lnSpc>
              </a:pPr>
              <a:r>
                <a:rPr lang="en-US">
                  <a:solidFill>
                    <a:schemeClr val="lt1"/>
                  </a:solidFill>
                </a:rPr>
                <a:t>They provide structured, easy to read satisfaction scores</a:t>
              </a:r>
              <a:endParaRPr lang="en-ID">
                <a:solidFill>
                  <a:schemeClr val="lt1"/>
                </a:solidFill>
              </a:endParaRPr>
            </a:p>
          </p:txBody>
        </p:sp>
        <p:sp>
          <p:nvSpPr>
            <p:cNvPr id="10" name="Rectangle: Rounded Corners 27">
              <a:extLst>
                <a:ext uri="{FF2B5EF4-FFF2-40B4-BE49-F238E27FC236}">
                  <a16:creationId xmlns:a16="http://schemas.microsoft.com/office/drawing/2014/main" id="{68F6A2E4-EE16-ECA6-26FB-C8DF8F229791}"/>
                </a:ext>
              </a:extLst>
            </p:cNvPr>
            <p:cNvSpPr/>
            <p:nvPr/>
          </p:nvSpPr>
          <p:spPr>
            <a:xfrm>
              <a:off x="1778314" y="1278567"/>
              <a:ext cx="2221044" cy="581507"/>
            </a:xfrm>
            <a:prstGeom prst="roundRect">
              <a:avLst>
                <a:gd name="adj" fmla="val 24830"/>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b="1">
                  <a:solidFill>
                    <a:schemeClr val="tx1"/>
                  </a:solidFill>
                </a:rPr>
                <a:t>Existing Tools</a:t>
              </a:r>
              <a:endParaRPr lang="en-ID" b="1">
                <a:solidFill>
                  <a:schemeClr val="tx1"/>
                </a:solidFill>
              </a:endParaRPr>
            </a:p>
          </p:txBody>
        </p:sp>
      </p:grpSp>
      <p:sp>
        <p:nvSpPr>
          <p:cNvPr id="12" name="Rectangle: Rounded Corners 13">
            <a:extLst>
              <a:ext uri="{FF2B5EF4-FFF2-40B4-BE49-F238E27FC236}">
                <a16:creationId xmlns:a16="http://schemas.microsoft.com/office/drawing/2014/main" id="{10A8CA4A-4E9A-CC45-6D2E-31D5FE996844}"/>
              </a:ext>
            </a:extLst>
          </p:cNvPr>
          <p:cNvSpPr/>
          <p:nvPr/>
        </p:nvSpPr>
        <p:spPr>
          <a:xfrm>
            <a:off x="6632667" y="1320413"/>
            <a:ext cx="4961306" cy="4342233"/>
          </a:xfrm>
          <a:prstGeom prst="roundRect">
            <a:avLst>
              <a:gd name="adj" fmla="val 8060"/>
            </a:avLst>
          </a:prstGeom>
          <a:solidFill>
            <a:schemeClr val="accent1"/>
          </a:solidFill>
          <a:ln>
            <a:noFill/>
          </a:ln>
          <a:effectLst>
            <a:outerShdw blurRad="50800" dist="50800" dir="5400000" sx="101000" sy="101000" algn="t" rotWithShape="0">
              <a:schemeClr val="bg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TextBox 12">
            <a:extLst>
              <a:ext uri="{FF2B5EF4-FFF2-40B4-BE49-F238E27FC236}">
                <a16:creationId xmlns:a16="http://schemas.microsoft.com/office/drawing/2014/main" id="{813C3CEB-ADAD-1F7C-AD3E-844E12B53D77}"/>
              </a:ext>
            </a:extLst>
          </p:cNvPr>
          <p:cNvSpPr txBox="1"/>
          <p:nvPr/>
        </p:nvSpPr>
        <p:spPr>
          <a:xfrm>
            <a:off x="6831785" y="2001791"/>
            <a:ext cx="4630522" cy="3416320"/>
          </a:xfrm>
          <a:prstGeom prst="rect">
            <a:avLst/>
          </a:prstGeom>
          <a:noFill/>
          <a:effectLst/>
        </p:spPr>
        <p:txBody>
          <a:bodyPr wrap="square" numCol="1" rtlCol="0">
            <a:spAutoFit/>
          </a:bodyPr>
          <a:lstStyle/>
          <a:p>
            <a:pPr marL="342900" indent="-342900" fontAlgn="base">
              <a:buAutoNum type="arabicPeriod"/>
            </a:pPr>
            <a:r>
              <a:rPr lang="en-US" b="1"/>
              <a:t>Speed:</a:t>
            </a:r>
            <a:r>
              <a:rPr lang="en-US"/>
              <a:t> These methods are slow and miss real time spikes in negative sentiment.</a:t>
            </a:r>
          </a:p>
          <a:p>
            <a:pPr marL="342900" indent="-342900" fontAlgn="base">
              <a:buAutoNum type="arabicPeriod"/>
            </a:pPr>
            <a:endParaRPr lang="en-US"/>
          </a:p>
          <a:p>
            <a:pPr marL="342900" indent="-342900" fontAlgn="base">
              <a:buAutoNum type="arabicPeriod"/>
            </a:pPr>
            <a:r>
              <a:rPr lang="en-US" b="1"/>
              <a:t>Data Quality:</a:t>
            </a:r>
            <a:r>
              <a:rPr lang="en-US"/>
              <a:t> Academic models often fail on real world data that includes slang, emojis, and relative timestamps like 3 months ago.</a:t>
            </a:r>
          </a:p>
          <a:p>
            <a:pPr marL="342900" indent="-342900" fontAlgn="base">
              <a:buAutoNum type="arabicPeriod"/>
            </a:pPr>
            <a:endParaRPr lang="en-US"/>
          </a:p>
          <a:p>
            <a:pPr marL="342900" indent="-342900" fontAlgn="base">
              <a:buAutoNum type="arabicPeriod"/>
            </a:pPr>
            <a:r>
              <a:rPr lang="en-US" b="1"/>
              <a:t>Scope:</a:t>
            </a:r>
            <a:r>
              <a:rPr lang="en-US"/>
              <a:t> Most tools aggregate data nationally and ignore store level geographic insights</a:t>
            </a:r>
          </a:p>
        </p:txBody>
      </p:sp>
      <p:sp>
        <p:nvSpPr>
          <p:cNvPr id="14" name="Rectangle: Rounded Corners 27">
            <a:extLst>
              <a:ext uri="{FF2B5EF4-FFF2-40B4-BE49-F238E27FC236}">
                <a16:creationId xmlns:a16="http://schemas.microsoft.com/office/drawing/2014/main" id="{442C165D-8963-E2C7-E989-84BDE8EFDE54}"/>
              </a:ext>
            </a:extLst>
          </p:cNvPr>
          <p:cNvSpPr/>
          <p:nvPr/>
        </p:nvSpPr>
        <p:spPr>
          <a:xfrm>
            <a:off x="7747569" y="1149135"/>
            <a:ext cx="2475771" cy="581507"/>
          </a:xfrm>
          <a:prstGeom prst="roundRect">
            <a:avLst>
              <a:gd name="adj" fmla="val 2483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Gaps</a:t>
            </a:r>
            <a:endParaRPr lang="en-ID" b="1">
              <a:solidFill>
                <a:schemeClr val="bg1"/>
              </a:solidFill>
            </a:endParaRPr>
          </a:p>
        </p:txBody>
      </p:sp>
      <p:pic>
        <p:nvPicPr>
          <p:cNvPr id="24" name="Picture 23" descr="A cartoon of a person holding a pen and a clipboard with a checklist and a chart&#10;&#10;AI-generated content may be incorrect.">
            <a:extLst>
              <a:ext uri="{FF2B5EF4-FFF2-40B4-BE49-F238E27FC236}">
                <a16:creationId xmlns:a16="http://schemas.microsoft.com/office/drawing/2014/main" id="{BDE3D0AD-8F89-D5E6-980A-53BEB18F95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828" y="3976245"/>
            <a:ext cx="4406391" cy="2937594"/>
          </a:xfrm>
          <a:prstGeom prst="rect">
            <a:avLst/>
          </a:prstGeom>
        </p:spPr>
      </p:pic>
    </p:spTree>
    <p:extLst>
      <p:ext uri="{BB962C8B-B14F-4D97-AF65-F5344CB8AC3E}">
        <p14:creationId xmlns:p14="http://schemas.microsoft.com/office/powerpoint/2010/main" val="4259002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a:extLst>
            <a:ext uri="{FF2B5EF4-FFF2-40B4-BE49-F238E27FC236}">
              <a16:creationId xmlns:a16="http://schemas.microsoft.com/office/drawing/2014/main" id="{69434A6A-1DFB-074F-4CF5-86AE467B787B}"/>
            </a:ext>
          </a:extLst>
        </p:cNvPr>
        <p:cNvGrpSpPr/>
        <p:nvPr/>
      </p:nvGrpSpPr>
      <p:grpSpPr>
        <a:xfrm>
          <a:off x="0" y="0"/>
          <a:ext cx="0" cy="0"/>
          <a:chOff x="0" y="0"/>
          <a:chExt cx="0" cy="0"/>
        </a:xfrm>
      </p:grpSpPr>
      <p:sp>
        <p:nvSpPr>
          <p:cNvPr id="460" name="Rectangle: Rounded Corners 459">
            <a:extLst>
              <a:ext uri="{FF2B5EF4-FFF2-40B4-BE49-F238E27FC236}">
                <a16:creationId xmlns:a16="http://schemas.microsoft.com/office/drawing/2014/main" id="{8517A3AA-7BEC-C73D-A1F4-7EA5D300B16C}"/>
              </a:ext>
            </a:extLst>
          </p:cNvPr>
          <p:cNvSpPr/>
          <p:nvPr/>
        </p:nvSpPr>
        <p:spPr>
          <a:xfrm>
            <a:off x="775592" y="7227837"/>
            <a:ext cx="1667510" cy="675522"/>
          </a:xfrm>
          <a:prstGeom prst="roundRect">
            <a:avLst>
              <a:gd name="adj" fmla="val 10458"/>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extBox 2">
            <a:extLst>
              <a:ext uri="{FF2B5EF4-FFF2-40B4-BE49-F238E27FC236}">
                <a16:creationId xmlns:a16="http://schemas.microsoft.com/office/drawing/2014/main" id="{F7AB0804-886F-ED5D-DBB9-E1EADFD7D447}"/>
              </a:ext>
            </a:extLst>
          </p:cNvPr>
          <p:cNvSpPr txBox="1"/>
          <p:nvPr/>
        </p:nvSpPr>
        <p:spPr>
          <a:xfrm>
            <a:off x="587372" y="375790"/>
            <a:ext cx="11017249" cy="707886"/>
          </a:xfrm>
          <a:prstGeom prst="rect">
            <a:avLst/>
          </a:prstGeom>
          <a:noFill/>
          <a:effectLst/>
        </p:spPr>
        <p:txBody>
          <a:bodyPr wrap="square" rtlCol="0">
            <a:spAutoFit/>
          </a:bodyPr>
          <a:lstStyle/>
          <a:p>
            <a:pPr algn="ctr"/>
            <a:r>
              <a:rPr lang="en-US" sz="4000">
                <a:solidFill>
                  <a:schemeClr val="bg1"/>
                </a:solidFill>
              </a:rPr>
              <a:t>Key Insights from Literature</a:t>
            </a:r>
            <a:endParaRPr lang="en-ID" sz="4000">
              <a:solidFill>
                <a:schemeClr val="bg1"/>
              </a:solidFill>
            </a:endParaRPr>
          </a:p>
        </p:txBody>
      </p:sp>
      <p:sp>
        <p:nvSpPr>
          <p:cNvPr id="328" name="Freeform: Shape 5">
            <a:extLst>
              <a:ext uri="{FF2B5EF4-FFF2-40B4-BE49-F238E27FC236}">
                <a16:creationId xmlns:a16="http://schemas.microsoft.com/office/drawing/2014/main" id="{E77BD85D-EDEF-4373-96E9-17A2E1FB3CA1}"/>
              </a:ext>
            </a:extLst>
          </p:cNvPr>
          <p:cNvSpPr/>
          <p:nvPr/>
        </p:nvSpPr>
        <p:spPr>
          <a:xfrm>
            <a:off x="6711446" y="4030560"/>
            <a:ext cx="2066606" cy="1718727"/>
          </a:xfrm>
          <a:custGeom>
            <a:avLst/>
            <a:gdLst>
              <a:gd name="connsiteX0" fmla="*/ 0 w 1978541"/>
              <a:gd name="connsiteY0" fmla="*/ 1645486 h 1645486"/>
              <a:gd name="connsiteX1" fmla="*/ 1645486 w 1978541"/>
              <a:gd name="connsiteY1" fmla="*/ 0 h 1645486"/>
              <a:gd name="connsiteX2" fmla="*/ 1978541 w 1978541"/>
              <a:gd name="connsiteY2" fmla="*/ 0 h 1645486"/>
            </a:gdLst>
            <a:ahLst/>
            <a:cxnLst>
              <a:cxn ang="0">
                <a:pos x="connsiteX0" y="connsiteY0"/>
              </a:cxn>
              <a:cxn ang="0">
                <a:pos x="connsiteX1" y="connsiteY1"/>
              </a:cxn>
              <a:cxn ang="0">
                <a:pos x="connsiteX2" y="connsiteY2"/>
              </a:cxn>
            </a:cxnLst>
            <a:rect l="l" t="t" r="r" b="b"/>
            <a:pathLst>
              <a:path w="1978541" h="1645486">
                <a:moveTo>
                  <a:pt x="0" y="1645486"/>
                </a:moveTo>
                <a:lnTo>
                  <a:pt x="1645486" y="0"/>
                </a:lnTo>
                <a:lnTo>
                  <a:pt x="1978541" y="0"/>
                </a:lnTo>
              </a:path>
            </a:pathLst>
          </a:custGeom>
          <a:noFill/>
          <a:ln w="15959"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85000"/>
                  <a:lumOff val="15000"/>
                </a:prstClr>
              </a:solidFill>
              <a:effectLst/>
              <a:uLnTx/>
              <a:uFillTx/>
              <a:latin typeface="Lora" pitchFamily="2" charset="0"/>
              <a:ea typeface="+mn-ea"/>
              <a:cs typeface="+mn-cs"/>
            </a:endParaRPr>
          </a:p>
        </p:txBody>
      </p:sp>
      <p:sp>
        <p:nvSpPr>
          <p:cNvPr id="327" name="Freeform: Shape 5">
            <a:extLst>
              <a:ext uri="{FF2B5EF4-FFF2-40B4-BE49-F238E27FC236}">
                <a16:creationId xmlns:a16="http://schemas.microsoft.com/office/drawing/2014/main" id="{972B9577-43C8-AF81-AD22-7C36F570CD16}"/>
              </a:ext>
            </a:extLst>
          </p:cNvPr>
          <p:cNvSpPr/>
          <p:nvPr/>
        </p:nvSpPr>
        <p:spPr>
          <a:xfrm>
            <a:off x="5622166" y="1751677"/>
            <a:ext cx="2066606" cy="1718727"/>
          </a:xfrm>
          <a:custGeom>
            <a:avLst/>
            <a:gdLst>
              <a:gd name="connsiteX0" fmla="*/ 0 w 1978541"/>
              <a:gd name="connsiteY0" fmla="*/ 1645486 h 1645486"/>
              <a:gd name="connsiteX1" fmla="*/ 1645486 w 1978541"/>
              <a:gd name="connsiteY1" fmla="*/ 0 h 1645486"/>
              <a:gd name="connsiteX2" fmla="*/ 1978541 w 1978541"/>
              <a:gd name="connsiteY2" fmla="*/ 0 h 1645486"/>
            </a:gdLst>
            <a:ahLst/>
            <a:cxnLst>
              <a:cxn ang="0">
                <a:pos x="connsiteX0" y="connsiteY0"/>
              </a:cxn>
              <a:cxn ang="0">
                <a:pos x="connsiteX1" y="connsiteY1"/>
              </a:cxn>
              <a:cxn ang="0">
                <a:pos x="connsiteX2" y="connsiteY2"/>
              </a:cxn>
            </a:cxnLst>
            <a:rect l="l" t="t" r="r" b="b"/>
            <a:pathLst>
              <a:path w="1978541" h="1645486">
                <a:moveTo>
                  <a:pt x="0" y="1645486"/>
                </a:moveTo>
                <a:lnTo>
                  <a:pt x="1645486" y="0"/>
                </a:lnTo>
                <a:lnTo>
                  <a:pt x="1978541" y="0"/>
                </a:lnTo>
              </a:path>
            </a:pathLst>
          </a:custGeom>
          <a:noFill/>
          <a:ln w="15959"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85000"/>
                  <a:lumOff val="15000"/>
                </a:prstClr>
              </a:solidFill>
              <a:effectLst/>
              <a:uLnTx/>
              <a:uFillTx/>
              <a:latin typeface="Lora" pitchFamily="2" charset="0"/>
              <a:ea typeface="+mn-ea"/>
              <a:cs typeface="+mn-cs"/>
            </a:endParaRPr>
          </a:p>
        </p:txBody>
      </p:sp>
      <p:sp>
        <p:nvSpPr>
          <p:cNvPr id="326" name="Freeform: Shape 5">
            <a:extLst>
              <a:ext uri="{FF2B5EF4-FFF2-40B4-BE49-F238E27FC236}">
                <a16:creationId xmlns:a16="http://schemas.microsoft.com/office/drawing/2014/main" id="{1FCDA7C9-C295-E539-55DA-61B9E3D05260}"/>
              </a:ext>
            </a:extLst>
          </p:cNvPr>
          <p:cNvSpPr/>
          <p:nvPr/>
        </p:nvSpPr>
        <p:spPr>
          <a:xfrm>
            <a:off x="1487268" y="4034795"/>
            <a:ext cx="2066606" cy="1718727"/>
          </a:xfrm>
          <a:custGeom>
            <a:avLst/>
            <a:gdLst>
              <a:gd name="connsiteX0" fmla="*/ 0 w 1978541"/>
              <a:gd name="connsiteY0" fmla="*/ 1645486 h 1645486"/>
              <a:gd name="connsiteX1" fmla="*/ 1645486 w 1978541"/>
              <a:gd name="connsiteY1" fmla="*/ 0 h 1645486"/>
              <a:gd name="connsiteX2" fmla="*/ 1978541 w 1978541"/>
              <a:gd name="connsiteY2" fmla="*/ 0 h 1645486"/>
            </a:gdLst>
            <a:ahLst/>
            <a:cxnLst>
              <a:cxn ang="0">
                <a:pos x="connsiteX0" y="connsiteY0"/>
              </a:cxn>
              <a:cxn ang="0">
                <a:pos x="connsiteX1" y="connsiteY1"/>
              </a:cxn>
              <a:cxn ang="0">
                <a:pos x="connsiteX2" y="connsiteY2"/>
              </a:cxn>
            </a:cxnLst>
            <a:rect l="l" t="t" r="r" b="b"/>
            <a:pathLst>
              <a:path w="1978541" h="1645486">
                <a:moveTo>
                  <a:pt x="0" y="1645486"/>
                </a:moveTo>
                <a:lnTo>
                  <a:pt x="1645486" y="0"/>
                </a:lnTo>
                <a:lnTo>
                  <a:pt x="1978541" y="0"/>
                </a:lnTo>
              </a:path>
            </a:pathLst>
          </a:custGeom>
          <a:noFill/>
          <a:ln w="15959"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85000"/>
                  <a:lumOff val="15000"/>
                </a:prstClr>
              </a:solidFill>
              <a:effectLst/>
              <a:uLnTx/>
              <a:uFillTx/>
              <a:latin typeface="Lora" pitchFamily="2" charset="0"/>
              <a:ea typeface="+mn-ea"/>
              <a:cs typeface="+mn-cs"/>
            </a:endParaRPr>
          </a:p>
        </p:txBody>
      </p:sp>
      <p:sp>
        <p:nvSpPr>
          <p:cNvPr id="271" name="Freeform: Shape 5">
            <a:extLst>
              <a:ext uri="{FF2B5EF4-FFF2-40B4-BE49-F238E27FC236}">
                <a16:creationId xmlns:a16="http://schemas.microsoft.com/office/drawing/2014/main" id="{B35FA17B-DCCA-84C2-7360-484CB01BF53A}"/>
              </a:ext>
            </a:extLst>
          </p:cNvPr>
          <p:cNvSpPr/>
          <p:nvPr/>
        </p:nvSpPr>
        <p:spPr>
          <a:xfrm>
            <a:off x="412924" y="1763994"/>
            <a:ext cx="2066606" cy="1718727"/>
          </a:xfrm>
          <a:custGeom>
            <a:avLst/>
            <a:gdLst>
              <a:gd name="connsiteX0" fmla="*/ 0 w 1978541"/>
              <a:gd name="connsiteY0" fmla="*/ 1645486 h 1645486"/>
              <a:gd name="connsiteX1" fmla="*/ 1645486 w 1978541"/>
              <a:gd name="connsiteY1" fmla="*/ 0 h 1645486"/>
              <a:gd name="connsiteX2" fmla="*/ 1978541 w 1978541"/>
              <a:gd name="connsiteY2" fmla="*/ 0 h 1645486"/>
            </a:gdLst>
            <a:ahLst/>
            <a:cxnLst>
              <a:cxn ang="0">
                <a:pos x="connsiteX0" y="connsiteY0"/>
              </a:cxn>
              <a:cxn ang="0">
                <a:pos x="connsiteX1" y="connsiteY1"/>
              </a:cxn>
              <a:cxn ang="0">
                <a:pos x="connsiteX2" y="connsiteY2"/>
              </a:cxn>
            </a:cxnLst>
            <a:rect l="l" t="t" r="r" b="b"/>
            <a:pathLst>
              <a:path w="1978541" h="1645486">
                <a:moveTo>
                  <a:pt x="0" y="1645486"/>
                </a:moveTo>
                <a:lnTo>
                  <a:pt x="1645486" y="0"/>
                </a:lnTo>
                <a:lnTo>
                  <a:pt x="1978541" y="0"/>
                </a:lnTo>
              </a:path>
            </a:pathLst>
          </a:custGeom>
          <a:noFill/>
          <a:ln w="15959"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85000"/>
                  <a:lumOff val="15000"/>
                </a:prstClr>
              </a:solidFill>
              <a:effectLst/>
              <a:uLnTx/>
              <a:uFillTx/>
              <a:latin typeface="Lora" pitchFamily="2" charset="0"/>
              <a:ea typeface="+mn-ea"/>
              <a:cs typeface="+mn-cs"/>
            </a:endParaRPr>
          </a:p>
        </p:txBody>
      </p:sp>
      <p:sp>
        <p:nvSpPr>
          <p:cNvPr id="272" name="Freeform: Shape 6">
            <a:extLst>
              <a:ext uri="{FF2B5EF4-FFF2-40B4-BE49-F238E27FC236}">
                <a16:creationId xmlns:a16="http://schemas.microsoft.com/office/drawing/2014/main" id="{569A8D2B-31FD-B11D-DEC5-0665E1E80C31}"/>
              </a:ext>
            </a:extLst>
          </p:cNvPr>
          <p:cNvSpPr/>
          <p:nvPr/>
        </p:nvSpPr>
        <p:spPr>
          <a:xfrm>
            <a:off x="2483775" y="1704320"/>
            <a:ext cx="114015" cy="114015"/>
          </a:xfrm>
          <a:custGeom>
            <a:avLst/>
            <a:gdLst>
              <a:gd name="connsiteX0" fmla="*/ 109157 w 109156"/>
              <a:gd name="connsiteY0" fmla="*/ 54578 h 109156"/>
              <a:gd name="connsiteX1" fmla="*/ 54578 w 109156"/>
              <a:gd name="connsiteY1" fmla="*/ 109157 h 109156"/>
              <a:gd name="connsiteX2" fmla="*/ 0 w 109156"/>
              <a:gd name="connsiteY2" fmla="*/ 54578 h 109156"/>
              <a:gd name="connsiteX3" fmla="*/ 54578 w 109156"/>
              <a:gd name="connsiteY3" fmla="*/ 0 h 109156"/>
              <a:gd name="connsiteX4" fmla="*/ 109157 w 109156"/>
              <a:gd name="connsiteY4" fmla="*/ 54578 h 109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56" h="109156">
                <a:moveTo>
                  <a:pt x="109157" y="54578"/>
                </a:moveTo>
                <a:cubicBezTo>
                  <a:pt x="109157" y="84721"/>
                  <a:pt x="84721" y="109157"/>
                  <a:pt x="54578" y="109157"/>
                </a:cubicBezTo>
                <a:cubicBezTo>
                  <a:pt x="24436" y="109157"/>
                  <a:pt x="0" y="84721"/>
                  <a:pt x="0" y="54578"/>
                </a:cubicBezTo>
                <a:cubicBezTo>
                  <a:pt x="0" y="24436"/>
                  <a:pt x="24436" y="0"/>
                  <a:pt x="54578" y="0"/>
                </a:cubicBezTo>
                <a:cubicBezTo>
                  <a:pt x="84721" y="0"/>
                  <a:pt x="109157" y="24436"/>
                  <a:pt x="109157" y="54578"/>
                </a:cubicBezTo>
                <a:close/>
              </a:path>
            </a:pathLst>
          </a:custGeom>
          <a:solidFill>
            <a:schemeClr val="accent1"/>
          </a:solidFill>
          <a:ln w="15959" cap="flat">
            <a:noFill/>
            <a:prstDash val="solid"/>
            <a:miter/>
          </a:ln>
        </p:spPr>
        <p:txBody>
          <a:bodyPr rtlCol="0" anchor="ctr"/>
          <a:lstStyle/>
          <a:p>
            <a:endParaRPr lang="en-US">
              <a:solidFill>
                <a:prstClr val="black">
                  <a:lumMod val="85000"/>
                  <a:lumOff val="15000"/>
                </a:prstClr>
              </a:solidFill>
              <a:latin typeface="Lora" pitchFamily="2" charset="0"/>
            </a:endParaRPr>
          </a:p>
        </p:txBody>
      </p:sp>
      <p:sp>
        <p:nvSpPr>
          <p:cNvPr id="273" name="Freeform: Shape 7">
            <a:extLst>
              <a:ext uri="{FF2B5EF4-FFF2-40B4-BE49-F238E27FC236}">
                <a16:creationId xmlns:a16="http://schemas.microsoft.com/office/drawing/2014/main" id="{10446903-4EAC-6AB9-3C1A-A8E939140E39}"/>
              </a:ext>
            </a:extLst>
          </p:cNvPr>
          <p:cNvSpPr/>
          <p:nvPr/>
        </p:nvSpPr>
        <p:spPr>
          <a:xfrm>
            <a:off x="1314787" y="2062201"/>
            <a:ext cx="3901682" cy="1152986"/>
          </a:xfrm>
          <a:custGeom>
            <a:avLst/>
            <a:gdLst>
              <a:gd name="connsiteX0" fmla="*/ 3183539 w 3735418"/>
              <a:gd name="connsiteY0" fmla="*/ 1103682 h 1103853"/>
              <a:gd name="connsiteX1" fmla="*/ -33 w 3735418"/>
              <a:gd name="connsiteY1" fmla="*/ 1103682 h 1103853"/>
              <a:gd name="connsiteX2" fmla="*/ -33 w 3735418"/>
              <a:gd name="connsiteY2" fmla="*/ -171 h 1103853"/>
              <a:gd name="connsiteX3" fmla="*/ 3183539 w 3735418"/>
              <a:gd name="connsiteY3" fmla="*/ -171 h 1103853"/>
              <a:gd name="connsiteX4" fmla="*/ 3735386 w 3735418"/>
              <a:gd name="connsiteY4" fmla="*/ 551676 h 1103853"/>
              <a:gd name="connsiteX5" fmla="*/ 3735386 w 3735418"/>
              <a:gd name="connsiteY5" fmla="*/ 551676 h 1103853"/>
              <a:gd name="connsiteX6" fmla="*/ 3183698 w 3735418"/>
              <a:gd name="connsiteY6" fmla="*/ 1103682 h 1103853"/>
              <a:gd name="connsiteX7" fmla="*/ 3183539 w 3735418"/>
              <a:gd name="connsiteY7" fmla="*/ 1103682 h 110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5418" h="1103853">
                <a:moveTo>
                  <a:pt x="3183539" y="1103682"/>
                </a:moveTo>
                <a:lnTo>
                  <a:pt x="-33" y="1103682"/>
                </a:lnTo>
                <a:lnTo>
                  <a:pt x="-33" y="-171"/>
                </a:lnTo>
                <a:lnTo>
                  <a:pt x="3183539" y="-171"/>
                </a:lnTo>
                <a:cubicBezTo>
                  <a:pt x="3488315" y="-171"/>
                  <a:pt x="3735386" y="246899"/>
                  <a:pt x="3735386" y="551676"/>
                </a:cubicBezTo>
                <a:lnTo>
                  <a:pt x="3735386" y="551676"/>
                </a:lnTo>
                <a:cubicBezTo>
                  <a:pt x="3735482" y="856452"/>
                  <a:pt x="3488475" y="1103586"/>
                  <a:pt x="3183698" y="1103682"/>
                </a:cubicBezTo>
                <a:cubicBezTo>
                  <a:pt x="3183651" y="1103682"/>
                  <a:pt x="3183587" y="1103682"/>
                  <a:pt x="3183539" y="1103682"/>
                </a:cubicBezTo>
                <a:close/>
              </a:path>
            </a:pathLst>
          </a:custGeom>
          <a:solidFill>
            <a:srgbClr val="FFFFFF"/>
          </a:solidFill>
          <a:ln w="15959" cap="flat">
            <a:noFill/>
            <a:prstDash val="solid"/>
            <a:miter/>
          </a:ln>
          <a:effectLst>
            <a:outerShdw blurRad="63500" sx="102000" sy="102000" algn="ctr" rotWithShape="0">
              <a:prstClr val="black">
                <a:alpha val="40000"/>
              </a:prstClr>
            </a:outerShdw>
          </a:effectLst>
        </p:spPr>
        <p:txBody>
          <a:bodyPr rtlCol="0" anchor="ctr"/>
          <a:lstStyle/>
          <a:p>
            <a:endParaRPr lang="en-US">
              <a:solidFill>
                <a:prstClr val="black">
                  <a:lumMod val="85000"/>
                  <a:lumOff val="15000"/>
                </a:prstClr>
              </a:solidFill>
              <a:latin typeface="Lora" pitchFamily="2" charset="0"/>
            </a:endParaRPr>
          </a:p>
        </p:txBody>
      </p:sp>
      <p:sp>
        <p:nvSpPr>
          <p:cNvPr id="274" name="Freeform: Shape 8">
            <a:extLst>
              <a:ext uri="{FF2B5EF4-FFF2-40B4-BE49-F238E27FC236}">
                <a16:creationId xmlns:a16="http://schemas.microsoft.com/office/drawing/2014/main" id="{F7735C4F-5DA5-A6DF-4881-0A11F434ABF3}"/>
              </a:ext>
            </a:extLst>
          </p:cNvPr>
          <p:cNvSpPr/>
          <p:nvPr/>
        </p:nvSpPr>
        <p:spPr>
          <a:xfrm>
            <a:off x="1354793" y="2102373"/>
            <a:ext cx="3821672" cy="1072808"/>
          </a:xfrm>
          <a:custGeom>
            <a:avLst/>
            <a:gdLst>
              <a:gd name="connsiteX0" fmla="*/ 3145239 w 3658817"/>
              <a:gd name="connsiteY0" fmla="*/ 1026921 h 1027092"/>
              <a:gd name="connsiteX1" fmla="*/ -33 w 3658817"/>
              <a:gd name="connsiteY1" fmla="*/ 1026921 h 1027092"/>
              <a:gd name="connsiteX2" fmla="*/ -33 w 3658817"/>
              <a:gd name="connsiteY2" fmla="*/ -171 h 1027092"/>
              <a:gd name="connsiteX3" fmla="*/ 3145239 w 3658817"/>
              <a:gd name="connsiteY3" fmla="*/ -171 h 1027092"/>
              <a:gd name="connsiteX4" fmla="*/ 3658785 w 3658817"/>
              <a:gd name="connsiteY4" fmla="*/ 513375 h 1027092"/>
              <a:gd name="connsiteX5" fmla="*/ 3145239 w 3658817"/>
              <a:gd name="connsiteY5" fmla="*/ 1026921 h 1027092"/>
              <a:gd name="connsiteX6" fmla="*/ 46087 w 3658817"/>
              <a:gd name="connsiteY6" fmla="*/ 980961 h 1027092"/>
              <a:gd name="connsiteX7" fmla="*/ 3145239 w 3658817"/>
              <a:gd name="connsiteY7" fmla="*/ 980961 h 1027092"/>
              <a:gd name="connsiteX8" fmla="*/ 3604111 w 3658817"/>
              <a:gd name="connsiteY8" fmla="*/ 504821 h 1027092"/>
              <a:gd name="connsiteX9" fmla="*/ 3145239 w 3658817"/>
              <a:gd name="connsiteY9" fmla="*/ 45949 h 1027092"/>
              <a:gd name="connsiteX10" fmla="*/ 46087 w 3658817"/>
              <a:gd name="connsiteY10" fmla="*/ 45949 h 1027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58817" h="1027092">
                <a:moveTo>
                  <a:pt x="3145239" y="1026921"/>
                </a:moveTo>
                <a:lnTo>
                  <a:pt x="-33" y="1026921"/>
                </a:lnTo>
                <a:lnTo>
                  <a:pt x="-33" y="-171"/>
                </a:lnTo>
                <a:lnTo>
                  <a:pt x="3145239" y="-171"/>
                </a:lnTo>
                <a:cubicBezTo>
                  <a:pt x="3428870" y="-171"/>
                  <a:pt x="3658785" y="229744"/>
                  <a:pt x="3658785" y="513375"/>
                </a:cubicBezTo>
                <a:cubicBezTo>
                  <a:pt x="3658785" y="797007"/>
                  <a:pt x="3428870" y="1026921"/>
                  <a:pt x="3145239" y="1026921"/>
                </a:cubicBezTo>
                <a:close/>
                <a:moveTo>
                  <a:pt x="46087" y="980961"/>
                </a:moveTo>
                <a:lnTo>
                  <a:pt x="3145239" y="980961"/>
                </a:lnTo>
                <a:cubicBezTo>
                  <a:pt x="3403432" y="976189"/>
                  <a:pt x="3608882" y="763015"/>
                  <a:pt x="3604111" y="504821"/>
                </a:cubicBezTo>
                <a:cubicBezTo>
                  <a:pt x="3599467" y="253347"/>
                  <a:pt x="3396713" y="50593"/>
                  <a:pt x="3145239" y="45949"/>
                </a:cubicBezTo>
                <a:lnTo>
                  <a:pt x="46087" y="45949"/>
                </a:lnTo>
                <a:close/>
              </a:path>
            </a:pathLst>
          </a:custGeom>
          <a:solidFill>
            <a:srgbClr val="FFFFFF"/>
          </a:solidFill>
          <a:ln w="159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85000"/>
                  <a:lumOff val="15000"/>
                </a:prstClr>
              </a:solidFill>
              <a:effectLst/>
              <a:uLnTx/>
              <a:uFillTx/>
              <a:latin typeface="Lora" pitchFamily="2" charset="0"/>
              <a:ea typeface="+mn-ea"/>
              <a:cs typeface="+mn-cs"/>
            </a:endParaRPr>
          </a:p>
        </p:txBody>
      </p:sp>
      <p:sp>
        <p:nvSpPr>
          <p:cNvPr id="276" name="Freeform: Shape 10">
            <a:extLst>
              <a:ext uri="{FF2B5EF4-FFF2-40B4-BE49-F238E27FC236}">
                <a16:creationId xmlns:a16="http://schemas.microsoft.com/office/drawing/2014/main" id="{F9201933-093B-F2A4-A8D0-F547D064ACC7}"/>
              </a:ext>
            </a:extLst>
          </p:cNvPr>
          <p:cNvSpPr/>
          <p:nvPr/>
        </p:nvSpPr>
        <p:spPr>
          <a:xfrm>
            <a:off x="1397463" y="2993903"/>
            <a:ext cx="2235465" cy="363053"/>
          </a:xfrm>
          <a:custGeom>
            <a:avLst/>
            <a:gdLst>
              <a:gd name="connsiteX0" fmla="*/ 179024 w 2140204"/>
              <a:gd name="connsiteY0" fmla="*/ 347331 h 347582"/>
              <a:gd name="connsiteX1" fmla="*/ 49 w 2140204"/>
              <a:gd name="connsiteY1" fmla="*/ 178888 h 347582"/>
              <a:gd name="connsiteX2" fmla="*/ 168491 w 2140204"/>
              <a:gd name="connsiteY2" fmla="*/ -87 h 347582"/>
              <a:gd name="connsiteX3" fmla="*/ 179024 w 2140204"/>
              <a:gd name="connsiteY3" fmla="*/ -87 h 347582"/>
              <a:gd name="connsiteX4" fmla="*/ 1971648 w 2140204"/>
              <a:gd name="connsiteY4" fmla="*/ -87 h 347582"/>
              <a:gd name="connsiteX5" fmla="*/ 2140091 w 2140204"/>
              <a:gd name="connsiteY5" fmla="*/ 178888 h 347582"/>
              <a:gd name="connsiteX6" fmla="*/ 1971648 w 2140204"/>
              <a:gd name="connsiteY6" fmla="*/ 347331 h 347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204" h="347582">
                <a:moveTo>
                  <a:pt x="179024" y="347331"/>
                </a:moveTo>
                <a:cubicBezTo>
                  <a:pt x="83087" y="350235"/>
                  <a:pt x="2958" y="274831"/>
                  <a:pt x="49" y="178888"/>
                </a:cubicBezTo>
                <a:cubicBezTo>
                  <a:pt x="-2859" y="82945"/>
                  <a:pt x="72556" y="2817"/>
                  <a:pt x="168491" y="-87"/>
                </a:cubicBezTo>
                <a:cubicBezTo>
                  <a:pt x="172002" y="-199"/>
                  <a:pt x="175513" y="-199"/>
                  <a:pt x="179024" y="-87"/>
                </a:cubicBezTo>
                <a:lnTo>
                  <a:pt x="1971648" y="-87"/>
                </a:lnTo>
                <a:cubicBezTo>
                  <a:pt x="2067591" y="2817"/>
                  <a:pt x="2142995" y="82945"/>
                  <a:pt x="2140091" y="178888"/>
                </a:cubicBezTo>
                <a:cubicBezTo>
                  <a:pt x="2137314" y="270745"/>
                  <a:pt x="2063505" y="344554"/>
                  <a:pt x="1971648" y="347331"/>
                </a:cubicBezTo>
                <a:close/>
              </a:path>
            </a:pathLst>
          </a:custGeom>
          <a:solidFill>
            <a:schemeClr val="accent1"/>
          </a:solidFill>
          <a:ln w="15959" cap="flat">
            <a:noFill/>
            <a:prstDash val="solid"/>
            <a:miter/>
          </a:ln>
        </p:spPr>
        <p:txBody>
          <a:bodyPr rtlCol="0" anchor="ctr"/>
          <a:lstStyle/>
          <a:p>
            <a:endParaRPr lang="en-US">
              <a:solidFill>
                <a:prstClr val="black">
                  <a:lumMod val="85000"/>
                  <a:lumOff val="15000"/>
                </a:prstClr>
              </a:solidFill>
              <a:latin typeface="Lora" pitchFamily="2" charset="0"/>
            </a:endParaRPr>
          </a:p>
        </p:txBody>
      </p:sp>
      <p:sp>
        <p:nvSpPr>
          <p:cNvPr id="277" name="Freeform: Shape 11">
            <a:extLst>
              <a:ext uri="{FF2B5EF4-FFF2-40B4-BE49-F238E27FC236}">
                <a16:creationId xmlns:a16="http://schemas.microsoft.com/office/drawing/2014/main" id="{B83FF9E7-DBC3-507D-9FAA-A05669E8C3E1}"/>
              </a:ext>
            </a:extLst>
          </p:cNvPr>
          <p:cNvSpPr/>
          <p:nvPr/>
        </p:nvSpPr>
        <p:spPr>
          <a:xfrm rot="18900000">
            <a:off x="667202" y="1956820"/>
            <a:ext cx="1364013" cy="1364013"/>
          </a:xfrm>
          <a:custGeom>
            <a:avLst/>
            <a:gdLst>
              <a:gd name="connsiteX0" fmla="*/ 1198455 w 1305888"/>
              <a:gd name="connsiteY0" fmla="*/ -171 h 1305888"/>
              <a:gd name="connsiteX1" fmla="*/ 1305856 w 1305888"/>
              <a:gd name="connsiteY1" fmla="*/ -171 h 1305888"/>
              <a:gd name="connsiteX2" fmla="*/ 1305856 w 1305888"/>
              <a:gd name="connsiteY2" fmla="*/ 1305717 h 1305888"/>
              <a:gd name="connsiteX3" fmla="*/ 1198455 w 1305888"/>
              <a:gd name="connsiteY3" fmla="*/ 1305717 h 1305888"/>
              <a:gd name="connsiteX4" fmla="*/ 107368 w 1305888"/>
              <a:gd name="connsiteY4" fmla="*/ 1305717 h 1305888"/>
              <a:gd name="connsiteX5" fmla="*/ -33 w 1305888"/>
              <a:gd name="connsiteY5" fmla="*/ 1305717 h 1305888"/>
              <a:gd name="connsiteX6" fmla="*/ -33 w 1305888"/>
              <a:gd name="connsiteY6" fmla="*/ -171 h 1305888"/>
              <a:gd name="connsiteX7" fmla="*/ 107368 w 1305888"/>
              <a:gd name="connsiteY7" fmla="*/ -171 h 130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5888" h="1305888">
                <a:moveTo>
                  <a:pt x="1198455" y="-171"/>
                </a:moveTo>
                <a:cubicBezTo>
                  <a:pt x="1257771" y="-171"/>
                  <a:pt x="1305856" y="-171"/>
                  <a:pt x="1305856" y="-171"/>
                </a:cubicBezTo>
                <a:lnTo>
                  <a:pt x="1305856" y="1305717"/>
                </a:lnTo>
                <a:cubicBezTo>
                  <a:pt x="1305856" y="1305717"/>
                  <a:pt x="1257771" y="1305717"/>
                  <a:pt x="1198455" y="1305717"/>
                </a:cubicBezTo>
                <a:lnTo>
                  <a:pt x="107368" y="1305717"/>
                </a:lnTo>
                <a:cubicBezTo>
                  <a:pt x="48052" y="1305717"/>
                  <a:pt x="-33" y="1305717"/>
                  <a:pt x="-33" y="1305717"/>
                </a:cubicBezTo>
                <a:lnTo>
                  <a:pt x="-33" y="-171"/>
                </a:lnTo>
                <a:cubicBezTo>
                  <a:pt x="-33" y="-171"/>
                  <a:pt x="48052" y="-171"/>
                  <a:pt x="107368" y="-171"/>
                </a:cubicBezTo>
                <a:close/>
              </a:path>
            </a:pathLst>
          </a:custGeom>
          <a:solidFill>
            <a:schemeClr val="accent1"/>
          </a:solidFill>
          <a:ln w="15959" cap="flat">
            <a:noFill/>
            <a:prstDash val="solid"/>
            <a:miter/>
          </a:ln>
        </p:spPr>
        <p:txBody>
          <a:bodyPr rtlCol="0" anchor="ctr"/>
          <a:lstStyle/>
          <a:p>
            <a:endParaRPr lang="en-US">
              <a:solidFill>
                <a:prstClr val="black">
                  <a:lumMod val="85000"/>
                  <a:lumOff val="15000"/>
                </a:prstClr>
              </a:solidFill>
              <a:latin typeface="Lora" pitchFamily="2" charset="0"/>
            </a:endParaRPr>
          </a:p>
        </p:txBody>
      </p:sp>
      <p:sp>
        <p:nvSpPr>
          <p:cNvPr id="278" name="Freeform: Shape 12">
            <a:extLst>
              <a:ext uri="{FF2B5EF4-FFF2-40B4-BE49-F238E27FC236}">
                <a16:creationId xmlns:a16="http://schemas.microsoft.com/office/drawing/2014/main" id="{E67CBC78-85D9-1710-809D-49EB53F8DAA3}"/>
              </a:ext>
            </a:extLst>
          </p:cNvPr>
          <p:cNvSpPr/>
          <p:nvPr/>
        </p:nvSpPr>
        <p:spPr>
          <a:xfrm rot="18900000">
            <a:off x="779182" y="2068918"/>
            <a:ext cx="1139818" cy="1139818"/>
          </a:xfrm>
          <a:custGeom>
            <a:avLst/>
            <a:gdLst>
              <a:gd name="connsiteX0" fmla="*/ 1041901 w 1091246"/>
              <a:gd name="connsiteY0" fmla="*/ -171 h 1091246"/>
              <a:gd name="connsiteX1" fmla="*/ 1091213 w 1091246"/>
              <a:gd name="connsiteY1" fmla="*/ -171 h 1091246"/>
              <a:gd name="connsiteX2" fmla="*/ 1091213 w 1091246"/>
              <a:gd name="connsiteY2" fmla="*/ 1091075 h 1091246"/>
              <a:gd name="connsiteX3" fmla="*/ 1041901 w 1091246"/>
              <a:gd name="connsiteY3" fmla="*/ 1091075 h 1091246"/>
              <a:gd name="connsiteX4" fmla="*/ 49279 w 1091246"/>
              <a:gd name="connsiteY4" fmla="*/ 1091075 h 1091246"/>
              <a:gd name="connsiteX5" fmla="*/ -33 w 1091246"/>
              <a:gd name="connsiteY5" fmla="*/ 1091075 h 1091246"/>
              <a:gd name="connsiteX6" fmla="*/ -33 w 1091246"/>
              <a:gd name="connsiteY6" fmla="*/ -171 h 1091246"/>
              <a:gd name="connsiteX7" fmla="*/ 49279 w 1091246"/>
              <a:gd name="connsiteY7" fmla="*/ -171 h 109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1246" h="1091246">
                <a:moveTo>
                  <a:pt x="1041901" y="-171"/>
                </a:moveTo>
                <a:cubicBezTo>
                  <a:pt x="1069136" y="-171"/>
                  <a:pt x="1091213" y="-171"/>
                  <a:pt x="1091213" y="-171"/>
                </a:cubicBezTo>
                <a:lnTo>
                  <a:pt x="1091213" y="1091075"/>
                </a:lnTo>
                <a:cubicBezTo>
                  <a:pt x="1091213" y="1091075"/>
                  <a:pt x="1069136" y="1091075"/>
                  <a:pt x="1041901" y="1091075"/>
                </a:cubicBezTo>
                <a:lnTo>
                  <a:pt x="49279" y="1091075"/>
                </a:lnTo>
                <a:cubicBezTo>
                  <a:pt x="22045" y="1091075"/>
                  <a:pt x="-33" y="1091075"/>
                  <a:pt x="-33" y="1091075"/>
                </a:cubicBezTo>
                <a:lnTo>
                  <a:pt x="-33" y="-171"/>
                </a:lnTo>
                <a:cubicBezTo>
                  <a:pt x="-33" y="-171"/>
                  <a:pt x="22045" y="-171"/>
                  <a:pt x="49279" y="-171"/>
                </a:cubicBezTo>
                <a:close/>
              </a:path>
            </a:pathLst>
          </a:custGeom>
          <a:solidFill>
            <a:srgbClr val="FFFFFF"/>
          </a:solidFill>
          <a:ln w="15959" cap="flat">
            <a:noFill/>
            <a:prstDash val="solid"/>
            <a:miter/>
          </a:ln>
          <a:effectLst>
            <a:outerShdw blurRad="63500" sx="102000" sy="102000" algn="ctr" rotWithShape="0">
              <a:prstClr val="black">
                <a:alpha val="40000"/>
              </a:prstClr>
            </a:outerShdw>
          </a:effectLst>
        </p:spPr>
        <p:txBody>
          <a:bodyPr rtlCol="0" anchor="ctr"/>
          <a:lstStyle/>
          <a:p>
            <a:endParaRPr lang="en-US">
              <a:solidFill>
                <a:prstClr val="black">
                  <a:lumMod val="85000"/>
                  <a:lumOff val="15000"/>
                </a:prstClr>
              </a:solidFill>
              <a:latin typeface="Lora" pitchFamily="2" charset="0"/>
            </a:endParaRPr>
          </a:p>
        </p:txBody>
      </p:sp>
      <p:sp>
        <p:nvSpPr>
          <p:cNvPr id="279" name="Freeform: Shape 13">
            <a:extLst>
              <a:ext uri="{FF2B5EF4-FFF2-40B4-BE49-F238E27FC236}">
                <a16:creationId xmlns:a16="http://schemas.microsoft.com/office/drawing/2014/main" id="{8E0D52AC-66E3-5596-A558-E1E61529BDED}"/>
              </a:ext>
            </a:extLst>
          </p:cNvPr>
          <p:cNvSpPr/>
          <p:nvPr/>
        </p:nvSpPr>
        <p:spPr>
          <a:xfrm>
            <a:off x="538872" y="1980857"/>
            <a:ext cx="662400" cy="1315841"/>
          </a:xfrm>
          <a:custGeom>
            <a:avLst/>
            <a:gdLst>
              <a:gd name="connsiteX0" fmla="*/ 13652 w 610215"/>
              <a:gd name="connsiteY0" fmla="*/ 596200 h 1259768"/>
              <a:gd name="connsiteX1" fmla="*/ 13652 w 610215"/>
              <a:gd name="connsiteY1" fmla="*/ 663226 h 1259768"/>
              <a:gd name="connsiteX2" fmla="*/ 610183 w 610215"/>
              <a:gd name="connsiteY2" fmla="*/ 1259597 h 1259768"/>
              <a:gd name="connsiteX3" fmla="*/ 610183 w 610215"/>
              <a:gd name="connsiteY3" fmla="*/ -171 h 1259768"/>
            </a:gdLst>
            <a:ahLst/>
            <a:cxnLst>
              <a:cxn ang="0">
                <a:pos x="connsiteX0" y="connsiteY0"/>
              </a:cxn>
              <a:cxn ang="0">
                <a:pos x="connsiteX1" y="connsiteY1"/>
              </a:cxn>
              <a:cxn ang="0">
                <a:pos x="connsiteX2" y="connsiteY2"/>
              </a:cxn>
              <a:cxn ang="0">
                <a:pos x="connsiteX3" y="connsiteY3"/>
              </a:cxn>
            </a:cxnLst>
            <a:rect l="l" t="t" r="r" b="b"/>
            <a:pathLst>
              <a:path w="610215" h="1259768">
                <a:moveTo>
                  <a:pt x="13652" y="596200"/>
                </a:moveTo>
                <a:cubicBezTo>
                  <a:pt x="-4595" y="614824"/>
                  <a:pt x="-4595" y="644602"/>
                  <a:pt x="13652" y="663226"/>
                </a:cubicBezTo>
                <a:lnTo>
                  <a:pt x="610183" y="1259597"/>
                </a:lnTo>
                <a:lnTo>
                  <a:pt x="610183" y="-171"/>
                </a:lnTo>
                <a:close/>
              </a:path>
            </a:pathLst>
          </a:custGeom>
          <a:solidFill>
            <a:schemeClr val="accent2"/>
          </a:solidFill>
          <a:ln>
            <a:noFill/>
          </a:ln>
          <a:effectLst>
            <a:outerShdw blurRad="50800" dist="50800" dir="5400000" algn="ctr" rotWithShape="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endParaRPr>
          </a:p>
        </p:txBody>
      </p:sp>
      <p:sp>
        <p:nvSpPr>
          <p:cNvPr id="282" name="Freeform: Shape 22">
            <a:extLst>
              <a:ext uri="{FF2B5EF4-FFF2-40B4-BE49-F238E27FC236}">
                <a16:creationId xmlns:a16="http://schemas.microsoft.com/office/drawing/2014/main" id="{88E5556D-9D90-E0B4-65D9-8C8BF44F92EB}"/>
              </a:ext>
            </a:extLst>
          </p:cNvPr>
          <p:cNvSpPr/>
          <p:nvPr/>
        </p:nvSpPr>
        <p:spPr>
          <a:xfrm>
            <a:off x="3567085" y="3979121"/>
            <a:ext cx="114015" cy="114015"/>
          </a:xfrm>
          <a:custGeom>
            <a:avLst/>
            <a:gdLst>
              <a:gd name="connsiteX0" fmla="*/ 109156 w 109156"/>
              <a:gd name="connsiteY0" fmla="*/ 54578 h 109156"/>
              <a:gd name="connsiteX1" fmla="*/ 54578 w 109156"/>
              <a:gd name="connsiteY1" fmla="*/ 109156 h 109156"/>
              <a:gd name="connsiteX2" fmla="*/ 0 w 109156"/>
              <a:gd name="connsiteY2" fmla="*/ 54578 h 109156"/>
              <a:gd name="connsiteX3" fmla="*/ 54578 w 109156"/>
              <a:gd name="connsiteY3" fmla="*/ 0 h 109156"/>
              <a:gd name="connsiteX4" fmla="*/ 109156 w 109156"/>
              <a:gd name="connsiteY4" fmla="*/ 54578 h 109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56" h="109156">
                <a:moveTo>
                  <a:pt x="109156" y="54578"/>
                </a:moveTo>
                <a:cubicBezTo>
                  <a:pt x="109156" y="84721"/>
                  <a:pt x="84721" y="109156"/>
                  <a:pt x="54578" y="109156"/>
                </a:cubicBezTo>
                <a:cubicBezTo>
                  <a:pt x="24436" y="109156"/>
                  <a:pt x="0" y="84721"/>
                  <a:pt x="0" y="54578"/>
                </a:cubicBezTo>
                <a:cubicBezTo>
                  <a:pt x="0" y="24436"/>
                  <a:pt x="24436" y="0"/>
                  <a:pt x="54578" y="0"/>
                </a:cubicBezTo>
                <a:cubicBezTo>
                  <a:pt x="84721" y="0"/>
                  <a:pt x="109156" y="24436"/>
                  <a:pt x="109156" y="54578"/>
                </a:cubicBezTo>
                <a:close/>
              </a:path>
            </a:pathLst>
          </a:custGeom>
          <a:solidFill>
            <a:schemeClr val="accent1"/>
          </a:solidFill>
          <a:ln w="15959" cap="flat">
            <a:noFill/>
            <a:prstDash val="solid"/>
            <a:miter/>
          </a:ln>
        </p:spPr>
        <p:txBody>
          <a:bodyPr rtlCol="0" anchor="ctr"/>
          <a:lstStyle/>
          <a:p>
            <a:endParaRPr lang="en-US">
              <a:solidFill>
                <a:prstClr val="black">
                  <a:lumMod val="85000"/>
                  <a:lumOff val="15000"/>
                </a:prstClr>
              </a:solidFill>
              <a:latin typeface="Lora" pitchFamily="2" charset="0"/>
            </a:endParaRPr>
          </a:p>
        </p:txBody>
      </p:sp>
      <p:sp>
        <p:nvSpPr>
          <p:cNvPr id="283" name="Freeform: Shape 23">
            <a:extLst>
              <a:ext uri="{FF2B5EF4-FFF2-40B4-BE49-F238E27FC236}">
                <a16:creationId xmlns:a16="http://schemas.microsoft.com/office/drawing/2014/main" id="{CBABC56C-F4CC-ECD0-37E6-9CB122AD62FE}"/>
              </a:ext>
            </a:extLst>
          </p:cNvPr>
          <p:cNvSpPr/>
          <p:nvPr/>
        </p:nvSpPr>
        <p:spPr>
          <a:xfrm>
            <a:off x="2398097" y="4337168"/>
            <a:ext cx="3901682" cy="1152819"/>
          </a:xfrm>
          <a:custGeom>
            <a:avLst/>
            <a:gdLst>
              <a:gd name="connsiteX0" fmla="*/ 3183379 w 3735418"/>
              <a:gd name="connsiteY0" fmla="*/ 1103523 h 1103693"/>
              <a:gd name="connsiteX1" fmla="*/ -33 w 3735418"/>
              <a:gd name="connsiteY1" fmla="*/ 1103523 h 1103693"/>
              <a:gd name="connsiteX2" fmla="*/ -33 w 3735418"/>
              <a:gd name="connsiteY2" fmla="*/ -171 h 1103693"/>
              <a:gd name="connsiteX3" fmla="*/ 3183379 w 3735418"/>
              <a:gd name="connsiteY3" fmla="*/ -171 h 1103693"/>
              <a:gd name="connsiteX4" fmla="*/ 3735386 w 3735418"/>
              <a:gd name="connsiteY4" fmla="*/ 551676 h 1103693"/>
              <a:gd name="connsiteX5" fmla="*/ 3735386 w 3735418"/>
              <a:gd name="connsiteY5" fmla="*/ 551676 h 1103693"/>
              <a:gd name="connsiteX6" fmla="*/ 3183379 w 3735418"/>
              <a:gd name="connsiteY6" fmla="*/ 1103523 h 110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5418" h="1103693">
                <a:moveTo>
                  <a:pt x="3183379" y="1103523"/>
                </a:moveTo>
                <a:lnTo>
                  <a:pt x="-33" y="1103523"/>
                </a:lnTo>
                <a:lnTo>
                  <a:pt x="-33" y="-171"/>
                </a:lnTo>
                <a:lnTo>
                  <a:pt x="3183379" y="-171"/>
                </a:lnTo>
                <a:cubicBezTo>
                  <a:pt x="3488188" y="-171"/>
                  <a:pt x="3735290" y="246867"/>
                  <a:pt x="3735386" y="551676"/>
                </a:cubicBezTo>
                <a:lnTo>
                  <a:pt x="3735386" y="551676"/>
                </a:lnTo>
                <a:cubicBezTo>
                  <a:pt x="3735290" y="856484"/>
                  <a:pt x="3488188" y="1103523"/>
                  <a:pt x="3183379" y="1103523"/>
                </a:cubicBezTo>
                <a:close/>
              </a:path>
            </a:pathLst>
          </a:custGeom>
          <a:solidFill>
            <a:srgbClr val="FFFFFF"/>
          </a:solidFill>
          <a:ln w="15959" cap="flat">
            <a:noFill/>
            <a:prstDash val="solid"/>
            <a:miter/>
          </a:ln>
          <a:effectLst>
            <a:outerShdw blurRad="63500" sx="102000" sy="102000" algn="ctr"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85000"/>
                  <a:lumOff val="15000"/>
                </a:prstClr>
              </a:solidFill>
              <a:effectLst/>
              <a:uLnTx/>
              <a:uFillTx/>
              <a:latin typeface="Lora" pitchFamily="2" charset="0"/>
              <a:ea typeface="+mn-ea"/>
              <a:cs typeface="+mn-cs"/>
            </a:endParaRPr>
          </a:p>
        </p:txBody>
      </p:sp>
      <p:sp>
        <p:nvSpPr>
          <p:cNvPr id="284" name="Freeform: Shape 24">
            <a:extLst>
              <a:ext uri="{FF2B5EF4-FFF2-40B4-BE49-F238E27FC236}">
                <a16:creationId xmlns:a16="http://schemas.microsoft.com/office/drawing/2014/main" id="{AD4F034F-4D04-4B03-739D-2411C8CF5F24}"/>
              </a:ext>
            </a:extLst>
          </p:cNvPr>
          <p:cNvSpPr/>
          <p:nvPr/>
        </p:nvSpPr>
        <p:spPr>
          <a:xfrm>
            <a:off x="2437436" y="4377174"/>
            <a:ext cx="3822171" cy="1072808"/>
          </a:xfrm>
          <a:custGeom>
            <a:avLst/>
            <a:gdLst>
              <a:gd name="connsiteX0" fmla="*/ 3145717 w 3659295"/>
              <a:gd name="connsiteY0" fmla="*/ 1026921 h 1027092"/>
              <a:gd name="connsiteX1" fmla="*/ -33 w 3659295"/>
              <a:gd name="connsiteY1" fmla="*/ 1026921 h 1027092"/>
              <a:gd name="connsiteX2" fmla="*/ -33 w 3659295"/>
              <a:gd name="connsiteY2" fmla="*/ -171 h 1027092"/>
              <a:gd name="connsiteX3" fmla="*/ 3145717 w 3659295"/>
              <a:gd name="connsiteY3" fmla="*/ -171 h 1027092"/>
              <a:gd name="connsiteX4" fmla="*/ 3659263 w 3659295"/>
              <a:gd name="connsiteY4" fmla="*/ 513375 h 1027092"/>
              <a:gd name="connsiteX5" fmla="*/ 3145717 w 3659295"/>
              <a:gd name="connsiteY5" fmla="*/ 1026921 h 1027092"/>
              <a:gd name="connsiteX6" fmla="*/ 46566 w 3659295"/>
              <a:gd name="connsiteY6" fmla="*/ 980960 h 1027092"/>
              <a:gd name="connsiteX7" fmla="*/ 3145717 w 3659295"/>
              <a:gd name="connsiteY7" fmla="*/ 980960 h 1027092"/>
              <a:gd name="connsiteX8" fmla="*/ 3613303 w 3659295"/>
              <a:gd name="connsiteY8" fmla="*/ 513375 h 1027092"/>
              <a:gd name="connsiteX9" fmla="*/ 3145717 w 3659295"/>
              <a:gd name="connsiteY9" fmla="*/ 45790 h 1027092"/>
              <a:gd name="connsiteX10" fmla="*/ 46566 w 3659295"/>
              <a:gd name="connsiteY10" fmla="*/ 45790 h 1027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59295" h="1027092">
                <a:moveTo>
                  <a:pt x="3145717" y="1026921"/>
                </a:moveTo>
                <a:lnTo>
                  <a:pt x="-33" y="1026921"/>
                </a:lnTo>
                <a:lnTo>
                  <a:pt x="-33" y="-171"/>
                </a:lnTo>
                <a:lnTo>
                  <a:pt x="3145717" y="-171"/>
                </a:lnTo>
                <a:cubicBezTo>
                  <a:pt x="3429349" y="-171"/>
                  <a:pt x="3659263" y="229744"/>
                  <a:pt x="3659263" y="513375"/>
                </a:cubicBezTo>
                <a:cubicBezTo>
                  <a:pt x="3659263" y="797007"/>
                  <a:pt x="3429349" y="1026921"/>
                  <a:pt x="3145717" y="1026921"/>
                </a:cubicBezTo>
                <a:close/>
                <a:moveTo>
                  <a:pt x="46566" y="980960"/>
                </a:moveTo>
                <a:lnTo>
                  <a:pt x="3145717" y="980960"/>
                </a:lnTo>
                <a:cubicBezTo>
                  <a:pt x="3403959" y="980960"/>
                  <a:pt x="3613303" y="771617"/>
                  <a:pt x="3613303" y="513375"/>
                </a:cubicBezTo>
                <a:cubicBezTo>
                  <a:pt x="3613303" y="255134"/>
                  <a:pt x="3403959" y="45790"/>
                  <a:pt x="3145717" y="45790"/>
                </a:cubicBezTo>
                <a:lnTo>
                  <a:pt x="46566" y="45790"/>
                </a:lnTo>
                <a:close/>
              </a:path>
            </a:pathLst>
          </a:custGeom>
          <a:solidFill>
            <a:srgbClr val="FFFFFF"/>
          </a:solidFill>
          <a:ln w="159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85000"/>
                  <a:lumOff val="15000"/>
                </a:prstClr>
              </a:solidFill>
              <a:effectLst/>
              <a:uLnTx/>
              <a:uFillTx/>
              <a:latin typeface="Lora" pitchFamily="2" charset="0"/>
              <a:ea typeface="+mn-ea"/>
              <a:cs typeface="+mn-cs"/>
            </a:endParaRPr>
          </a:p>
        </p:txBody>
      </p:sp>
      <p:sp>
        <p:nvSpPr>
          <p:cNvPr id="289" name="Freeform: Shape 26">
            <a:extLst>
              <a:ext uri="{FF2B5EF4-FFF2-40B4-BE49-F238E27FC236}">
                <a16:creationId xmlns:a16="http://schemas.microsoft.com/office/drawing/2014/main" id="{B7D818E4-90E6-B4D3-41E4-A294137D23A7}"/>
              </a:ext>
            </a:extLst>
          </p:cNvPr>
          <p:cNvSpPr/>
          <p:nvPr/>
        </p:nvSpPr>
        <p:spPr>
          <a:xfrm>
            <a:off x="2491608" y="5268707"/>
            <a:ext cx="2235465" cy="363053"/>
          </a:xfrm>
          <a:custGeom>
            <a:avLst/>
            <a:gdLst>
              <a:gd name="connsiteX0" fmla="*/ 168491 w 2140204"/>
              <a:gd name="connsiteY0" fmla="*/ 347328 h 347582"/>
              <a:gd name="connsiteX1" fmla="*/ 48 w 2140204"/>
              <a:gd name="connsiteY1" fmla="*/ 168353 h 347582"/>
              <a:gd name="connsiteX2" fmla="*/ 168491 w 2140204"/>
              <a:gd name="connsiteY2" fmla="*/ -90 h 347582"/>
              <a:gd name="connsiteX3" fmla="*/ 1961115 w 2140204"/>
              <a:gd name="connsiteY3" fmla="*/ -90 h 347582"/>
              <a:gd name="connsiteX4" fmla="*/ 2140090 w 2140204"/>
              <a:gd name="connsiteY4" fmla="*/ 168353 h 347582"/>
              <a:gd name="connsiteX5" fmla="*/ 1971648 w 2140204"/>
              <a:gd name="connsiteY5" fmla="*/ 347328 h 347582"/>
              <a:gd name="connsiteX6" fmla="*/ 1961115 w 2140204"/>
              <a:gd name="connsiteY6" fmla="*/ 347328 h 347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0204" h="347582">
                <a:moveTo>
                  <a:pt x="168491" y="347328"/>
                </a:moveTo>
                <a:cubicBezTo>
                  <a:pt x="72548" y="344424"/>
                  <a:pt x="-2856" y="264296"/>
                  <a:pt x="48" y="168353"/>
                </a:cubicBezTo>
                <a:cubicBezTo>
                  <a:pt x="2825" y="76495"/>
                  <a:pt x="76633" y="2687"/>
                  <a:pt x="168491" y="-90"/>
                </a:cubicBezTo>
                <a:lnTo>
                  <a:pt x="1961115" y="-90"/>
                </a:lnTo>
                <a:cubicBezTo>
                  <a:pt x="2057058" y="-2994"/>
                  <a:pt x="2137186" y="72410"/>
                  <a:pt x="2140090" y="168353"/>
                </a:cubicBezTo>
                <a:cubicBezTo>
                  <a:pt x="2142995" y="264296"/>
                  <a:pt x="2067591" y="344424"/>
                  <a:pt x="1971648" y="347328"/>
                </a:cubicBezTo>
                <a:cubicBezTo>
                  <a:pt x="1968137" y="347440"/>
                  <a:pt x="1964626" y="347440"/>
                  <a:pt x="1961115" y="347328"/>
                </a:cubicBezTo>
                <a:close/>
              </a:path>
            </a:pathLst>
          </a:custGeom>
          <a:solidFill>
            <a:schemeClr val="accent1"/>
          </a:solidFill>
          <a:ln w="15959" cap="flat">
            <a:noFill/>
            <a:prstDash val="solid"/>
            <a:miter/>
          </a:ln>
        </p:spPr>
        <p:txBody>
          <a:bodyPr rtlCol="0" anchor="ctr"/>
          <a:lstStyle/>
          <a:p>
            <a:endParaRPr lang="en-US">
              <a:solidFill>
                <a:prstClr val="black">
                  <a:lumMod val="85000"/>
                  <a:lumOff val="15000"/>
                </a:prstClr>
              </a:solidFill>
              <a:latin typeface="Lora" pitchFamily="2" charset="0"/>
            </a:endParaRPr>
          </a:p>
        </p:txBody>
      </p:sp>
      <p:sp>
        <p:nvSpPr>
          <p:cNvPr id="290" name="Freeform: Shape 27">
            <a:extLst>
              <a:ext uri="{FF2B5EF4-FFF2-40B4-BE49-F238E27FC236}">
                <a16:creationId xmlns:a16="http://schemas.microsoft.com/office/drawing/2014/main" id="{77A012AD-18A5-7422-6048-79E15DE73F2D}"/>
              </a:ext>
            </a:extLst>
          </p:cNvPr>
          <p:cNvSpPr/>
          <p:nvPr/>
        </p:nvSpPr>
        <p:spPr>
          <a:xfrm rot="18900000">
            <a:off x="1750456" y="4231807"/>
            <a:ext cx="1364013" cy="1364013"/>
          </a:xfrm>
          <a:custGeom>
            <a:avLst/>
            <a:gdLst>
              <a:gd name="connsiteX0" fmla="*/ 1198455 w 1305888"/>
              <a:gd name="connsiteY0" fmla="*/ -171 h 1305888"/>
              <a:gd name="connsiteX1" fmla="*/ 1305856 w 1305888"/>
              <a:gd name="connsiteY1" fmla="*/ -171 h 1305888"/>
              <a:gd name="connsiteX2" fmla="*/ 1305856 w 1305888"/>
              <a:gd name="connsiteY2" fmla="*/ 1305717 h 1305888"/>
              <a:gd name="connsiteX3" fmla="*/ 1198455 w 1305888"/>
              <a:gd name="connsiteY3" fmla="*/ 1305717 h 1305888"/>
              <a:gd name="connsiteX4" fmla="*/ 107368 w 1305888"/>
              <a:gd name="connsiteY4" fmla="*/ 1305717 h 1305888"/>
              <a:gd name="connsiteX5" fmla="*/ -33 w 1305888"/>
              <a:gd name="connsiteY5" fmla="*/ 1305717 h 1305888"/>
              <a:gd name="connsiteX6" fmla="*/ -33 w 1305888"/>
              <a:gd name="connsiteY6" fmla="*/ -171 h 1305888"/>
              <a:gd name="connsiteX7" fmla="*/ 107368 w 1305888"/>
              <a:gd name="connsiteY7" fmla="*/ -171 h 130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5888" h="1305888">
                <a:moveTo>
                  <a:pt x="1198455" y="-171"/>
                </a:moveTo>
                <a:cubicBezTo>
                  <a:pt x="1257771" y="-171"/>
                  <a:pt x="1305856" y="-171"/>
                  <a:pt x="1305856" y="-171"/>
                </a:cubicBezTo>
                <a:lnTo>
                  <a:pt x="1305856" y="1305717"/>
                </a:lnTo>
                <a:cubicBezTo>
                  <a:pt x="1305856" y="1305717"/>
                  <a:pt x="1257771" y="1305717"/>
                  <a:pt x="1198455" y="1305717"/>
                </a:cubicBezTo>
                <a:lnTo>
                  <a:pt x="107368" y="1305717"/>
                </a:lnTo>
                <a:cubicBezTo>
                  <a:pt x="48052" y="1305717"/>
                  <a:pt x="-33" y="1305717"/>
                  <a:pt x="-33" y="1305717"/>
                </a:cubicBezTo>
                <a:lnTo>
                  <a:pt x="-33" y="-171"/>
                </a:lnTo>
                <a:cubicBezTo>
                  <a:pt x="-33" y="-171"/>
                  <a:pt x="48052" y="-171"/>
                  <a:pt x="107368" y="-171"/>
                </a:cubicBezTo>
                <a:close/>
              </a:path>
            </a:pathLst>
          </a:custGeom>
          <a:solidFill>
            <a:schemeClr val="accent1"/>
          </a:solidFill>
          <a:ln w="15959" cap="flat">
            <a:noFill/>
            <a:prstDash val="solid"/>
            <a:miter/>
          </a:ln>
        </p:spPr>
        <p:txBody>
          <a:bodyPr rtlCol="0" anchor="ctr"/>
          <a:lstStyle/>
          <a:p>
            <a:endParaRPr lang="en-US">
              <a:solidFill>
                <a:prstClr val="black">
                  <a:lumMod val="85000"/>
                  <a:lumOff val="15000"/>
                </a:prstClr>
              </a:solidFill>
              <a:latin typeface="Lora" pitchFamily="2" charset="0"/>
            </a:endParaRPr>
          </a:p>
        </p:txBody>
      </p:sp>
      <p:sp>
        <p:nvSpPr>
          <p:cNvPr id="291" name="Freeform: Shape 28">
            <a:extLst>
              <a:ext uri="{FF2B5EF4-FFF2-40B4-BE49-F238E27FC236}">
                <a16:creationId xmlns:a16="http://schemas.microsoft.com/office/drawing/2014/main" id="{CF80B8EE-9D52-2F1D-E424-F4DE89EC19CA}"/>
              </a:ext>
            </a:extLst>
          </p:cNvPr>
          <p:cNvSpPr/>
          <p:nvPr/>
        </p:nvSpPr>
        <p:spPr>
          <a:xfrm rot="18900000">
            <a:off x="1862555" y="4343786"/>
            <a:ext cx="1139818" cy="1139818"/>
          </a:xfrm>
          <a:custGeom>
            <a:avLst/>
            <a:gdLst>
              <a:gd name="connsiteX0" fmla="*/ 1041901 w 1091246"/>
              <a:gd name="connsiteY0" fmla="*/ -171 h 1091246"/>
              <a:gd name="connsiteX1" fmla="*/ 1091213 w 1091246"/>
              <a:gd name="connsiteY1" fmla="*/ -171 h 1091246"/>
              <a:gd name="connsiteX2" fmla="*/ 1091213 w 1091246"/>
              <a:gd name="connsiteY2" fmla="*/ 1091075 h 1091246"/>
              <a:gd name="connsiteX3" fmla="*/ 1041901 w 1091246"/>
              <a:gd name="connsiteY3" fmla="*/ 1091075 h 1091246"/>
              <a:gd name="connsiteX4" fmla="*/ 49279 w 1091246"/>
              <a:gd name="connsiteY4" fmla="*/ 1091075 h 1091246"/>
              <a:gd name="connsiteX5" fmla="*/ -33 w 1091246"/>
              <a:gd name="connsiteY5" fmla="*/ 1091075 h 1091246"/>
              <a:gd name="connsiteX6" fmla="*/ -33 w 1091246"/>
              <a:gd name="connsiteY6" fmla="*/ -171 h 1091246"/>
              <a:gd name="connsiteX7" fmla="*/ 49279 w 1091246"/>
              <a:gd name="connsiteY7" fmla="*/ -171 h 109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1246" h="1091246">
                <a:moveTo>
                  <a:pt x="1041901" y="-171"/>
                </a:moveTo>
                <a:cubicBezTo>
                  <a:pt x="1069136" y="-171"/>
                  <a:pt x="1091213" y="-171"/>
                  <a:pt x="1091213" y="-171"/>
                </a:cubicBezTo>
                <a:lnTo>
                  <a:pt x="1091213" y="1091075"/>
                </a:lnTo>
                <a:cubicBezTo>
                  <a:pt x="1091213" y="1091075"/>
                  <a:pt x="1069136" y="1091075"/>
                  <a:pt x="1041901" y="1091075"/>
                </a:cubicBezTo>
                <a:lnTo>
                  <a:pt x="49279" y="1091075"/>
                </a:lnTo>
                <a:cubicBezTo>
                  <a:pt x="22045" y="1091075"/>
                  <a:pt x="-33" y="1091075"/>
                  <a:pt x="-33" y="1091075"/>
                </a:cubicBezTo>
                <a:lnTo>
                  <a:pt x="-33" y="-171"/>
                </a:lnTo>
                <a:cubicBezTo>
                  <a:pt x="-33" y="-171"/>
                  <a:pt x="22045" y="-171"/>
                  <a:pt x="49279" y="-171"/>
                </a:cubicBezTo>
                <a:close/>
              </a:path>
            </a:pathLst>
          </a:custGeom>
          <a:solidFill>
            <a:srgbClr val="FFFFFF"/>
          </a:solidFill>
          <a:ln w="15959" cap="flat">
            <a:noFill/>
            <a:prstDash val="solid"/>
            <a:miter/>
          </a:ln>
          <a:effectLst>
            <a:outerShdw blurRad="63500" sx="102000" sy="102000" algn="ctr"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85000"/>
                  <a:lumOff val="15000"/>
                </a:prstClr>
              </a:solidFill>
              <a:effectLst/>
              <a:uLnTx/>
              <a:uFillTx/>
              <a:latin typeface="Lora" pitchFamily="2" charset="0"/>
              <a:ea typeface="+mn-ea"/>
              <a:cs typeface="+mn-cs"/>
            </a:endParaRPr>
          </a:p>
        </p:txBody>
      </p:sp>
      <p:sp>
        <p:nvSpPr>
          <p:cNvPr id="292" name="Freeform: Shape 29">
            <a:extLst>
              <a:ext uri="{FF2B5EF4-FFF2-40B4-BE49-F238E27FC236}">
                <a16:creationId xmlns:a16="http://schemas.microsoft.com/office/drawing/2014/main" id="{8494B24E-EE53-12AC-97FF-9C6EC86776B2}"/>
              </a:ext>
            </a:extLst>
          </p:cNvPr>
          <p:cNvSpPr/>
          <p:nvPr/>
        </p:nvSpPr>
        <p:spPr>
          <a:xfrm>
            <a:off x="1649795" y="4255658"/>
            <a:ext cx="634620" cy="1316507"/>
          </a:xfrm>
          <a:custGeom>
            <a:avLst/>
            <a:gdLst>
              <a:gd name="connsiteX0" fmla="*/ 13648 w 610051"/>
              <a:gd name="connsiteY0" fmla="*/ 596839 h 1260406"/>
              <a:gd name="connsiteX1" fmla="*/ 13648 w 610051"/>
              <a:gd name="connsiteY1" fmla="*/ 663865 h 1260406"/>
              <a:gd name="connsiteX2" fmla="*/ 610019 w 610051"/>
              <a:gd name="connsiteY2" fmla="*/ 1260236 h 1260406"/>
              <a:gd name="connsiteX3" fmla="*/ 610019 w 610051"/>
              <a:gd name="connsiteY3" fmla="*/ -171 h 1260406"/>
            </a:gdLst>
            <a:ahLst/>
            <a:cxnLst>
              <a:cxn ang="0">
                <a:pos x="connsiteX0" y="connsiteY0"/>
              </a:cxn>
              <a:cxn ang="0">
                <a:pos x="connsiteX1" y="connsiteY1"/>
              </a:cxn>
              <a:cxn ang="0">
                <a:pos x="connsiteX2" y="connsiteY2"/>
              </a:cxn>
              <a:cxn ang="0">
                <a:pos x="connsiteX3" y="connsiteY3"/>
              </a:cxn>
            </a:cxnLst>
            <a:rect l="l" t="t" r="r" b="b"/>
            <a:pathLst>
              <a:path w="610051" h="1260406">
                <a:moveTo>
                  <a:pt x="13648" y="596839"/>
                </a:moveTo>
                <a:cubicBezTo>
                  <a:pt x="-4593" y="615462"/>
                  <a:pt x="-4593" y="645241"/>
                  <a:pt x="13648" y="663865"/>
                </a:cubicBezTo>
                <a:lnTo>
                  <a:pt x="610019" y="1260236"/>
                </a:lnTo>
                <a:lnTo>
                  <a:pt x="610019" y="-171"/>
                </a:lnTo>
                <a:close/>
              </a:path>
            </a:pathLst>
          </a:custGeom>
          <a:solidFill>
            <a:schemeClr val="accent2"/>
          </a:solidFill>
          <a:ln>
            <a:noFill/>
          </a:ln>
          <a:effectLst>
            <a:outerShdw blurRad="50800" dist="50800" dir="5400000" algn="ctr" rotWithShape="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endParaRPr>
          </a:p>
        </p:txBody>
      </p:sp>
      <p:sp>
        <p:nvSpPr>
          <p:cNvPr id="295" name="Freeform: Shape 36">
            <a:extLst>
              <a:ext uri="{FF2B5EF4-FFF2-40B4-BE49-F238E27FC236}">
                <a16:creationId xmlns:a16="http://schemas.microsoft.com/office/drawing/2014/main" id="{180A6CCA-3D76-36FA-41F3-EA1D5F1EC6F0}"/>
              </a:ext>
            </a:extLst>
          </p:cNvPr>
          <p:cNvSpPr/>
          <p:nvPr/>
        </p:nvSpPr>
        <p:spPr>
          <a:xfrm>
            <a:off x="7689464" y="1704320"/>
            <a:ext cx="114015" cy="114015"/>
          </a:xfrm>
          <a:custGeom>
            <a:avLst/>
            <a:gdLst>
              <a:gd name="connsiteX0" fmla="*/ 109157 w 109156"/>
              <a:gd name="connsiteY0" fmla="*/ 54578 h 109156"/>
              <a:gd name="connsiteX1" fmla="*/ 54578 w 109156"/>
              <a:gd name="connsiteY1" fmla="*/ 109157 h 109156"/>
              <a:gd name="connsiteX2" fmla="*/ 0 w 109156"/>
              <a:gd name="connsiteY2" fmla="*/ 54578 h 109156"/>
              <a:gd name="connsiteX3" fmla="*/ 54578 w 109156"/>
              <a:gd name="connsiteY3" fmla="*/ 0 h 109156"/>
              <a:gd name="connsiteX4" fmla="*/ 109157 w 109156"/>
              <a:gd name="connsiteY4" fmla="*/ 54578 h 109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56" h="109156">
                <a:moveTo>
                  <a:pt x="109157" y="54578"/>
                </a:moveTo>
                <a:cubicBezTo>
                  <a:pt x="109157" y="84721"/>
                  <a:pt x="84721" y="109157"/>
                  <a:pt x="54578" y="109157"/>
                </a:cubicBezTo>
                <a:cubicBezTo>
                  <a:pt x="24435" y="109157"/>
                  <a:pt x="0" y="84721"/>
                  <a:pt x="0" y="54578"/>
                </a:cubicBezTo>
                <a:cubicBezTo>
                  <a:pt x="0" y="24436"/>
                  <a:pt x="24435" y="0"/>
                  <a:pt x="54578" y="0"/>
                </a:cubicBezTo>
                <a:cubicBezTo>
                  <a:pt x="84721" y="0"/>
                  <a:pt x="109157" y="24436"/>
                  <a:pt x="109157" y="54578"/>
                </a:cubicBezTo>
                <a:close/>
              </a:path>
            </a:pathLst>
          </a:custGeom>
          <a:solidFill>
            <a:schemeClr val="accent1"/>
          </a:solidFill>
          <a:ln w="15959" cap="flat">
            <a:noFill/>
            <a:prstDash val="solid"/>
            <a:miter/>
          </a:ln>
        </p:spPr>
        <p:txBody>
          <a:bodyPr rtlCol="0" anchor="ctr"/>
          <a:lstStyle/>
          <a:p>
            <a:endParaRPr lang="en-US">
              <a:solidFill>
                <a:prstClr val="black">
                  <a:lumMod val="85000"/>
                  <a:lumOff val="15000"/>
                </a:prstClr>
              </a:solidFill>
              <a:latin typeface="Lora" pitchFamily="2" charset="0"/>
            </a:endParaRPr>
          </a:p>
        </p:txBody>
      </p:sp>
      <p:sp>
        <p:nvSpPr>
          <p:cNvPr id="296" name="Freeform: Shape 37">
            <a:extLst>
              <a:ext uri="{FF2B5EF4-FFF2-40B4-BE49-F238E27FC236}">
                <a16:creationId xmlns:a16="http://schemas.microsoft.com/office/drawing/2014/main" id="{692E15DD-3B3D-91A0-31F8-43D148416164}"/>
              </a:ext>
            </a:extLst>
          </p:cNvPr>
          <p:cNvSpPr/>
          <p:nvPr/>
        </p:nvSpPr>
        <p:spPr>
          <a:xfrm>
            <a:off x="6521309" y="2062201"/>
            <a:ext cx="3900515" cy="1152986"/>
          </a:xfrm>
          <a:custGeom>
            <a:avLst/>
            <a:gdLst>
              <a:gd name="connsiteX0" fmla="*/ 3182741 w 3734301"/>
              <a:gd name="connsiteY0" fmla="*/ 1103682 h 1103853"/>
              <a:gd name="connsiteX1" fmla="*/ -33 w 3734301"/>
              <a:gd name="connsiteY1" fmla="*/ 1103682 h 1103853"/>
              <a:gd name="connsiteX2" fmla="*/ -33 w 3734301"/>
              <a:gd name="connsiteY2" fmla="*/ -171 h 1103853"/>
              <a:gd name="connsiteX3" fmla="*/ 3182741 w 3734301"/>
              <a:gd name="connsiteY3" fmla="*/ -171 h 1103853"/>
              <a:gd name="connsiteX4" fmla="*/ 3734269 w 3734301"/>
              <a:gd name="connsiteY4" fmla="*/ 551835 h 1103853"/>
              <a:gd name="connsiteX5" fmla="*/ 3734269 w 3734301"/>
              <a:gd name="connsiteY5" fmla="*/ 551835 h 1103853"/>
              <a:gd name="connsiteX6" fmla="*/ 3182741 w 3734301"/>
              <a:gd name="connsiteY6" fmla="*/ 1103682 h 110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4301" h="1103853">
                <a:moveTo>
                  <a:pt x="3182741" y="1103682"/>
                </a:moveTo>
                <a:lnTo>
                  <a:pt x="-33" y="1103682"/>
                </a:lnTo>
                <a:lnTo>
                  <a:pt x="-33" y="-171"/>
                </a:lnTo>
                <a:lnTo>
                  <a:pt x="3182741" y="-171"/>
                </a:lnTo>
                <a:cubicBezTo>
                  <a:pt x="3487454" y="5"/>
                  <a:pt x="3734364" y="247123"/>
                  <a:pt x="3734269" y="551835"/>
                </a:cubicBezTo>
                <a:lnTo>
                  <a:pt x="3734269" y="551835"/>
                </a:lnTo>
                <a:cubicBezTo>
                  <a:pt x="3734269" y="856484"/>
                  <a:pt x="3487390" y="1103507"/>
                  <a:pt x="3182741" y="1103682"/>
                </a:cubicBezTo>
                <a:close/>
              </a:path>
            </a:pathLst>
          </a:custGeom>
          <a:solidFill>
            <a:srgbClr val="FFFFFF"/>
          </a:solidFill>
          <a:ln w="15959" cap="flat">
            <a:noFill/>
            <a:prstDash val="solid"/>
            <a:miter/>
          </a:ln>
          <a:effectLst>
            <a:outerShdw blurRad="63500" sx="102000" sy="102000" algn="ctr"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85000"/>
                  <a:lumOff val="15000"/>
                </a:prstClr>
              </a:solidFill>
              <a:effectLst/>
              <a:uLnTx/>
              <a:uFillTx/>
              <a:latin typeface="Lora" pitchFamily="2" charset="0"/>
              <a:ea typeface="+mn-ea"/>
              <a:cs typeface="+mn-cs"/>
            </a:endParaRPr>
          </a:p>
        </p:txBody>
      </p:sp>
      <p:sp>
        <p:nvSpPr>
          <p:cNvPr id="297" name="Freeform: Shape 38">
            <a:extLst>
              <a:ext uri="{FF2B5EF4-FFF2-40B4-BE49-F238E27FC236}">
                <a16:creationId xmlns:a16="http://schemas.microsoft.com/office/drawing/2014/main" id="{3F4D3B05-C0C6-5755-F6E8-A82D4D28C903}"/>
              </a:ext>
            </a:extLst>
          </p:cNvPr>
          <p:cNvSpPr/>
          <p:nvPr/>
        </p:nvSpPr>
        <p:spPr>
          <a:xfrm>
            <a:off x="6560647" y="2102373"/>
            <a:ext cx="3821504" cy="1072808"/>
          </a:xfrm>
          <a:custGeom>
            <a:avLst/>
            <a:gdLst>
              <a:gd name="connsiteX0" fmla="*/ 3145079 w 3658657"/>
              <a:gd name="connsiteY0" fmla="*/ 1026921 h 1027092"/>
              <a:gd name="connsiteX1" fmla="*/ -33 w 3658657"/>
              <a:gd name="connsiteY1" fmla="*/ 1026921 h 1027092"/>
              <a:gd name="connsiteX2" fmla="*/ -33 w 3658657"/>
              <a:gd name="connsiteY2" fmla="*/ -171 h 1027092"/>
              <a:gd name="connsiteX3" fmla="*/ 3145079 w 3658657"/>
              <a:gd name="connsiteY3" fmla="*/ -171 h 1027092"/>
              <a:gd name="connsiteX4" fmla="*/ 3658625 w 3658657"/>
              <a:gd name="connsiteY4" fmla="*/ 513375 h 1027092"/>
              <a:gd name="connsiteX5" fmla="*/ 3145079 w 3658657"/>
              <a:gd name="connsiteY5" fmla="*/ 1026921 h 1027092"/>
              <a:gd name="connsiteX6" fmla="*/ 45928 w 3658657"/>
              <a:gd name="connsiteY6" fmla="*/ 980961 h 1027092"/>
              <a:gd name="connsiteX7" fmla="*/ 3145079 w 3658657"/>
              <a:gd name="connsiteY7" fmla="*/ 980961 h 1027092"/>
              <a:gd name="connsiteX8" fmla="*/ 3621218 w 3658657"/>
              <a:gd name="connsiteY8" fmla="*/ 522089 h 1027092"/>
              <a:gd name="connsiteX9" fmla="*/ 3162362 w 3658657"/>
              <a:gd name="connsiteY9" fmla="*/ 45949 h 1027092"/>
              <a:gd name="connsiteX10" fmla="*/ 3145079 w 3658657"/>
              <a:gd name="connsiteY10" fmla="*/ 45949 h 1027092"/>
              <a:gd name="connsiteX11" fmla="*/ 45928 w 3658657"/>
              <a:gd name="connsiteY11" fmla="*/ 45949 h 1027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58657" h="1027092">
                <a:moveTo>
                  <a:pt x="3145079" y="1026921"/>
                </a:moveTo>
                <a:lnTo>
                  <a:pt x="-33" y="1026921"/>
                </a:lnTo>
                <a:lnTo>
                  <a:pt x="-33" y="-171"/>
                </a:lnTo>
                <a:lnTo>
                  <a:pt x="3145079" y="-171"/>
                </a:lnTo>
                <a:cubicBezTo>
                  <a:pt x="3428711" y="-171"/>
                  <a:pt x="3658625" y="229744"/>
                  <a:pt x="3658625" y="513375"/>
                </a:cubicBezTo>
                <a:cubicBezTo>
                  <a:pt x="3658625" y="797007"/>
                  <a:pt x="3428711" y="1026921"/>
                  <a:pt x="3145079" y="1026921"/>
                </a:cubicBezTo>
                <a:close/>
                <a:moveTo>
                  <a:pt x="45928" y="980961"/>
                </a:moveTo>
                <a:lnTo>
                  <a:pt x="3145079" y="980961"/>
                </a:lnTo>
                <a:cubicBezTo>
                  <a:pt x="3403273" y="985732"/>
                  <a:pt x="3616447" y="780282"/>
                  <a:pt x="3621218" y="522089"/>
                </a:cubicBezTo>
                <a:cubicBezTo>
                  <a:pt x="3625990" y="263895"/>
                  <a:pt x="3420556" y="50721"/>
                  <a:pt x="3162362" y="45949"/>
                </a:cubicBezTo>
                <a:cubicBezTo>
                  <a:pt x="3156601" y="45837"/>
                  <a:pt x="3150841" y="45837"/>
                  <a:pt x="3145079" y="45949"/>
                </a:cubicBezTo>
                <a:lnTo>
                  <a:pt x="45928" y="45949"/>
                </a:lnTo>
                <a:close/>
              </a:path>
            </a:pathLst>
          </a:custGeom>
          <a:solidFill>
            <a:srgbClr val="FFFFFF"/>
          </a:solidFill>
          <a:ln w="159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85000"/>
                  <a:lumOff val="15000"/>
                </a:prstClr>
              </a:solidFill>
              <a:effectLst/>
              <a:uLnTx/>
              <a:uFillTx/>
              <a:latin typeface="Lora" pitchFamily="2" charset="0"/>
              <a:ea typeface="+mn-ea"/>
              <a:cs typeface="+mn-cs"/>
            </a:endParaRPr>
          </a:p>
        </p:txBody>
      </p:sp>
      <p:sp>
        <p:nvSpPr>
          <p:cNvPr id="299" name="Freeform: Shape 40">
            <a:extLst>
              <a:ext uri="{FF2B5EF4-FFF2-40B4-BE49-F238E27FC236}">
                <a16:creationId xmlns:a16="http://schemas.microsoft.com/office/drawing/2014/main" id="{49A458AB-9C26-FF9D-E97C-4E8F9948B6D9}"/>
              </a:ext>
            </a:extLst>
          </p:cNvPr>
          <p:cNvSpPr/>
          <p:nvPr/>
        </p:nvSpPr>
        <p:spPr>
          <a:xfrm>
            <a:off x="6614153" y="2993991"/>
            <a:ext cx="2224463" cy="362881"/>
          </a:xfrm>
          <a:custGeom>
            <a:avLst/>
            <a:gdLst>
              <a:gd name="connsiteX0" fmla="*/ 168491 w 2129671"/>
              <a:gd name="connsiteY0" fmla="*/ 347247 h 347417"/>
              <a:gd name="connsiteX1" fmla="*/ 48 w 2129671"/>
              <a:gd name="connsiteY1" fmla="*/ 168271 h 347417"/>
              <a:gd name="connsiteX2" fmla="*/ 168491 w 2129671"/>
              <a:gd name="connsiteY2" fmla="*/ -171 h 347417"/>
              <a:gd name="connsiteX3" fmla="*/ 1961115 w 2129671"/>
              <a:gd name="connsiteY3" fmla="*/ -171 h 347417"/>
              <a:gd name="connsiteX4" fmla="*/ 2129558 w 2129671"/>
              <a:gd name="connsiteY4" fmla="*/ 178804 h 347417"/>
              <a:gd name="connsiteX5" fmla="*/ 1961115 w 2129671"/>
              <a:gd name="connsiteY5" fmla="*/ 347247 h 347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9671" h="347417">
                <a:moveTo>
                  <a:pt x="168491" y="347247"/>
                </a:moveTo>
                <a:cubicBezTo>
                  <a:pt x="72548" y="344342"/>
                  <a:pt x="-2856" y="264215"/>
                  <a:pt x="48" y="168271"/>
                </a:cubicBezTo>
                <a:cubicBezTo>
                  <a:pt x="2825" y="76414"/>
                  <a:pt x="76633" y="2606"/>
                  <a:pt x="168491" y="-171"/>
                </a:cubicBezTo>
                <a:lnTo>
                  <a:pt x="1961115" y="-171"/>
                </a:lnTo>
                <a:cubicBezTo>
                  <a:pt x="2057058" y="2734"/>
                  <a:pt x="2132462" y="82861"/>
                  <a:pt x="2129558" y="178804"/>
                </a:cubicBezTo>
                <a:cubicBezTo>
                  <a:pt x="2126781" y="270662"/>
                  <a:pt x="2052972" y="344470"/>
                  <a:pt x="1961115" y="347247"/>
                </a:cubicBezTo>
                <a:close/>
              </a:path>
            </a:pathLst>
          </a:custGeom>
          <a:solidFill>
            <a:schemeClr val="accent1"/>
          </a:solidFill>
          <a:ln w="15959" cap="flat">
            <a:noFill/>
            <a:prstDash val="solid"/>
            <a:miter/>
          </a:ln>
        </p:spPr>
        <p:txBody>
          <a:bodyPr rtlCol="0" anchor="ctr"/>
          <a:lstStyle/>
          <a:p>
            <a:endParaRPr lang="en-US">
              <a:solidFill>
                <a:prstClr val="black">
                  <a:lumMod val="85000"/>
                  <a:lumOff val="15000"/>
                </a:prstClr>
              </a:solidFill>
              <a:latin typeface="Lora" pitchFamily="2" charset="0"/>
            </a:endParaRPr>
          </a:p>
        </p:txBody>
      </p:sp>
      <p:sp>
        <p:nvSpPr>
          <p:cNvPr id="300" name="Freeform: Shape 41">
            <a:extLst>
              <a:ext uri="{FF2B5EF4-FFF2-40B4-BE49-F238E27FC236}">
                <a16:creationId xmlns:a16="http://schemas.microsoft.com/office/drawing/2014/main" id="{FEA06C45-95FC-A314-221A-CB8E66BA354A}"/>
              </a:ext>
            </a:extLst>
          </p:cNvPr>
          <p:cNvSpPr/>
          <p:nvPr/>
        </p:nvSpPr>
        <p:spPr>
          <a:xfrm rot="18900000">
            <a:off x="5872882" y="1956829"/>
            <a:ext cx="1364013" cy="1364013"/>
          </a:xfrm>
          <a:custGeom>
            <a:avLst/>
            <a:gdLst>
              <a:gd name="connsiteX0" fmla="*/ 1198455 w 1305888"/>
              <a:gd name="connsiteY0" fmla="*/ -171 h 1305888"/>
              <a:gd name="connsiteX1" fmla="*/ 1305856 w 1305888"/>
              <a:gd name="connsiteY1" fmla="*/ -171 h 1305888"/>
              <a:gd name="connsiteX2" fmla="*/ 1305856 w 1305888"/>
              <a:gd name="connsiteY2" fmla="*/ 1305717 h 1305888"/>
              <a:gd name="connsiteX3" fmla="*/ 1198455 w 1305888"/>
              <a:gd name="connsiteY3" fmla="*/ 1305717 h 1305888"/>
              <a:gd name="connsiteX4" fmla="*/ 107369 w 1305888"/>
              <a:gd name="connsiteY4" fmla="*/ 1305717 h 1305888"/>
              <a:gd name="connsiteX5" fmla="*/ -33 w 1305888"/>
              <a:gd name="connsiteY5" fmla="*/ 1305717 h 1305888"/>
              <a:gd name="connsiteX6" fmla="*/ -33 w 1305888"/>
              <a:gd name="connsiteY6" fmla="*/ -171 h 1305888"/>
              <a:gd name="connsiteX7" fmla="*/ 107369 w 1305888"/>
              <a:gd name="connsiteY7" fmla="*/ -171 h 130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5888" h="1305888">
                <a:moveTo>
                  <a:pt x="1198455" y="-171"/>
                </a:moveTo>
                <a:cubicBezTo>
                  <a:pt x="1257771" y="-171"/>
                  <a:pt x="1305856" y="-171"/>
                  <a:pt x="1305856" y="-171"/>
                </a:cubicBezTo>
                <a:lnTo>
                  <a:pt x="1305856" y="1305717"/>
                </a:lnTo>
                <a:cubicBezTo>
                  <a:pt x="1305856" y="1305717"/>
                  <a:pt x="1257771" y="1305717"/>
                  <a:pt x="1198455" y="1305717"/>
                </a:cubicBezTo>
                <a:lnTo>
                  <a:pt x="107369" y="1305717"/>
                </a:lnTo>
                <a:cubicBezTo>
                  <a:pt x="48052" y="1305717"/>
                  <a:pt x="-33" y="1305717"/>
                  <a:pt x="-33" y="1305717"/>
                </a:cubicBezTo>
                <a:lnTo>
                  <a:pt x="-33" y="-171"/>
                </a:lnTo>
                <a:cubicBezTo>
                  <a:pt x="-33" y="-171"/>
                  <a:pt x="48052" y="-171"/>
                  <a:pt x="107369" y="-171"/>
                </a:cubicBezTo>
                <a:close/>
              </a:path>
            </a:pathLst>
          </a:custGeom>
          <a:solidFill>
            <a:schemeClr val="accent1"/>
          </a:solidFill>
          <a:ln w="15959" cap="flat">
            <a:noFill/>
            <a:prstDash val="solid"/>
            <a:miter/>
          </a:ln>
        </p:spPr>
        <p:txBody>
          <a:bodyPr rtlCol="0" anchor="ctr"/>
          <a:lstStyle/>
          <a:p>
            <a:endParaRPr lang="en-US">
              <a:solidFill>
                <a:prstClr val="black">
                  <a:lumMod val="85000"/>
                  <a:lumOff val="15000"/>
                </a:prstClr>
              </a:solidFill>
              <a:latin typeface="Lora" pitchFamily="2" charset="0"/>
            </a:endParaRPr>
          </a:p>
        </p:txBody>
      </p:sp>
      <p:sp>
        <p:nvSpPr>
          <p:cNvPr id="301" name="Freeform: Shape 42">
            <a:extLst>
              <a:ext uri="{FF2B5EF4-FFF2-40B4-BE49-F238E27FC236}">
                <a16:creationId xmlns:a16="http://schemas.microsoft.com/office/drawing/2014/main" id="{EA1B24CD-065A-9BBB-41D0-5ED6A9B2318E}"/>
              </a:ext>
            </a:extLst>
          </p:cNvPr>
          <p:cNvSpPr/>
          <p:nvPr/>
        </p:nvSpPr>
        <p:spPr>
          <a:xfrm rot="18900000">
            <a:off x="5984980" y="2068809"/>
            <a:ext cx="1139818" cy="1139818"/>
          </a:xfrm>
          <a:custGeom>
            <a:avLst/>
            <a:gdLst>
              <a:gd name="connsiteX0" fmla="*/ 1041901 w 1091246"/>
              <a:gd name="connsiteY0" fmla="*/ -171 h 1091246"/>
              <a:gd name="connsiteX1" fmla="*/ 1091213 w 1091246"/>
              <a:gd name="connsiteY1" fmla="*/ -171 h 1091246"/>
              <a:gd name="connsiteX2" fmla="*/ 1091213 w 1091246"/>
              <a:gd name="connsiteY2" fmla="*/ 1091075 h 1091246"/>
              <a:gd name="connsiteX3" fmla="*/ 1041901 w 1091246"/>
              <a:gd name="connsiteY3" fmla="*/ 1091075 h 1091246"/>
              <a:gd name="connsiteX4" fmla="*/ 49279 w 1091246"/>
              <a:gd name="connsiteY4" fmla="*/ 1091075 h 1091246"/>
              <a:gd name="connsiteX5" fmla="*/ -33 w 1091246"/>
              <a:gd name="connsiteY5" fmla="*/ 1091075 h 1091246"/>
              <a:gd name="connsiteX6" fmla="*/ -33 w 1091246"/>
              <a:gd name="connsiteY6" fmla="*/ -171 h 1091246"/>
              <a:gd name="connsiteX7" fmla="*/ 49279 w 1091246"/>
              <a:gd name="connsiteY7" fmla="*/ -171 h 109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1246" h="1091246">
                <a:moveTo>
                  <a:pt x="1041901" y="-171"/>
                </a:moveTo>
                <a:cubicBezTo>
                  <a:pt x="1069136" y="-171"/>
                  <a:pt x="1091213" y="-171"/>
                  <a:pt x="1091213" y="-171"/>
                </a:cubicBezTo>
                <a:lnTo>
                  <a:pt x="1091213" y="1091075"/>
                </a:lnTo>
                <a:cubicBezTo>
                  <a:pt x="1091213" y="1091075"/>
                  <a:pt x="1069135" y="1091075"/>
                  <a:pt x="1041901" y="1091075"/>
                </a:cubicBezTo>
                <a:lnTo>
                  <a:pt x="49279" y="1091075"/>
                </a:lnTo>
                <a:cubicBezTo>
                  <a:pt x="22044" y="1091075"/>
                  <a:pt x="-33" y="1091075"/>
                  <a:pt x="-33" y="1091075"/>
                </a:cubicBezTo>
                <a:lnTo>
                  <a:pt x="-33" y="-171"/>
                </a:lnTo>
                <a:cubicBezTo>
                  <a:pt x="-33" y="-171"/>
                  <a:pt x="22045" y="-171"/>
                  <a:pt x="49279" y="-171"/>
                </a:cubicBezTo>
                <a:close/>
              </a:path>
            </a:pathLst>
          </a:custGeom>
          <a:solidFill>
            <a:srgbClr val="FFFFFF"/>
          </a:solidFill>
          <a:ln w="15959" cap="flat">
            <a:noFill/>
            <a:prstDash val="solid"/>
            <a:miter/>
          </a:ln>
          <a:effectLst>
            <a:outerShdw blurRad="63500" sx="102000" sy="102000" algn="ctr"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85000"/>
                  <a:lumOff val="15000"/>
                </a:prstClr>
              </a:solidFill>
              <a:effectLst/>
              <a:uLnTx/>
              <a:uFillTx/>
              <a:latin typeface="Lora" pitchFamily="2" charset="0"/>
              <a:ea typeface="+mn-ea"/>
              <a:cs typeface="+mn-cs"/>
            </a:endParaRPr>
          </a:p>
        </p:txBody>
      </p:sp>
      <p:sp>
        <p:nvSpPr>
          <p:cNvPr id="302" name="Freeform: Shape 43">
            <a:extLst>
              <a:ext uri="{FF2B5EF4-FFF2-40B4-BE49-F238E27FC236}">
                <a16:creationId xmlns:a16="http://schemas.microsoft.com/office/drawing/2014/main" id="{10C95B92-713A-327F-C9DE-ADC1D864EA35}"/>
              </a:ext>
            </a:extLst>
          </p:cNvPr>
          <p:cNvSpPr/>
          <p:nvPr/>
        </p:nvSpPr>
        <p:spPr>
          <a:xfrm>
            <a:off x="5756203" y="1980857"/>
            <a:ext cx="650758" cy="1315841"/>
          </a:xfrm>
          <a:custGeom>
            <a:avLst/>
            <a:gdLst>
              <a:gd name="connsiteX0" fmla="*/ 13648 w 610211"/>
              <a:gd name="connsiteY0" fmla="*/ 596200 h 1259768"/>
              <a:gd name="connsiteX1" fmla="*/ 13648 w 610211"/>
              <a:gd name="connsiteY1" fmla="*/ 663226 h 1259768"/>
              <a:gd name="connsiteX2" fmla="*/ 610179 w 610211"/>
              <a:gd name="connsiteY2" fmla="*/ 1259597 h 1259768"/>
              <a:gd name="connsiteX3" fmla="*/ 610179 w 610211"/>
              <a:gd name="connsiteY3" fmla="*/ -171 h 1259768"/>
            </a:gdLst>
            <a:ahLst/>
            <a:cxnLst>
              <a:cxn ang="0">
                <a:pos x="connsiteX0" y="connsiteY0"/>
              </a:cxn>
              <a:cxn ang="0">
                <a:pos x="connsiteX1" y="connsiteY1"/>
              </a:cxn>
              <a:cxn ang="0">
                <a:pos x="connsiteX2" y="connsiteY2"/>
              </a:cxn>
              <a:cxn ang="0">
                <a:pos x="connsiteX3" y="connsiteY3"/>
              </a:cxn>
            </a:cxnLst>
            <a:rect l="l" t="t" r="r" b="b"/>
            <a:pathLst>
              <a:path w="610211" h="1259768">
                <a:moveTo>
                  <a:pt x="13648" y="596200"/>
                </a:moveTo>
                <a:cubicBezTo>
                  <a:pt x="-4593" y="614824"/>
                  <a:pt x="-4593" y="644602"/>
                  <a:pt x="13648" y="663226"/>
                </a:cubicBezTo>
                <a:lnTo>
                  <a:pt x="610179" y="1259597"/>
                </a:lnTo>
                <a:lnTo>
                  <a:pt x="610179" y="-171"/>
                </a:lnTo>
                <a:close/>
              </a:path>
            </a:pathLst>
          </a:custGeom>
          <a:solidFill>
            <a:schemeClr val="accent2"/>
          </a:solidFill>
          <a:ln>
            <a:noFill/>
          </a:ln>
          <a:effectLst>
            <a:outerShdw blurRad="50800" dist="50800" dir="5400000" algn="ctr" rotWithShape="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endParaRPr>
          </a:p>
        </p:txBody>
      </p:sp>
      <p:sp>
        <p:nvSpPr>
          <p:cNvPr id="305" name="Freeform: Shape 48">
            <a:extLst>
              <a:ext uri="{FF2B5EF4-FFF2-40B4-BE49-F238E27FC236}">
                <a16:creationId xmlns:a16="http://schemas.microsoft.com/office/drawing/2014/main" id="{7481C1F8-D4CF-243B-05C1-A87B9E4435C4}"/>
              </a:ext>
            </a:extLst>
          </p:cNvPr>
          <p:cNvSpPr/>
          <p:nvPr/>
        </p:nvSpPr>
        <p:spPr>
          <a:xfrm>
            <a:off x="8772773" y="3979121"/>
            <a:ext cx="114015" cy="114015"/>
          </a:xfrm>
          <a:custGeom>
            <a:avLst/>
            <a:gdLst>
              <a:gd name="connsiteX0" fmla="*/ 109156 w 109156"/>
              <a:gd name="connsiteY0" fmla="*/ 54578 h 109156"/>
              <a:gd name="connsiteX1" fmla="*/ 54578 w 109156"/>
              <a:gd name="connsiteY1" fmla="*/ 109156 h 109156"/>
              <a:gd name="connsiteX2" fmla="*/ 0 w 109156"/>
              <a:gd name="connsiteY2" fmla="*/ 54578 h 109156"/>
              <a:gd name="connsiteX3" fmla="*/ 54578 w 109156"/>
              <a:gd name="connsiteY3" fmla="*/ 0 h 109156"/>
              <a:gd name="connsiteX4" fmla="*/ 109156 w 109156"/>
              <a:gd name="connsiteY4" fmla="*/ 54578 h 109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56" h="109156">
                <a:moveTo>
                  <a:pt x="109156" y="54578"/>
                </a:moveTo>
                <a:cubicBezTo>
                  <a:pt x="109156" y="84721"/>
                  <a:pt x="84721" y="109156"/>
                  <a:pt x="54578" y="109156"/>
                </a:cubicBezTo>
                <a:cubicBezTo>
                  <a:pt x="24435" y="109156"/>
                  <a:pt x="0" y="84721"/>
                  <a:pt x="0" y="54578"/>
                </a:cubicBezTo>
                <a:cubicBezTo>
                  <a:pt x="0" y="24436"/>
                  <a:pt x="24435" y="0"/>
                  <a:pt x="54578" y="0"/>
                </a:cubicBezTo>
                <a:cubicBezTo>
                  <a:pt x="84721" y="0"/>
                  <a:pt x="109156" y="24436"/>
                  <a:pt x="109156" y="54578"/>
                </a:cubicBezTo>
                <a:close/>
              </a:path>
            </a:pathLst>
          </a:custGeom>
          <a:solidFill>
            <a:schemeClr val="accent1"/>
          </a:solidFill>
          <a:ln w="15959" cap="flat">
            <a:noFill/>
            <a:prstDash val="solid"/>
            <a:miter/>
          </a:ln>
        </p:spPr>
        <p:txBody>
          <a:bodyPr rtlCol="0" anchor="ctr"/>
          <a:lstStyle/>
          <a:p>
            <a:endParaRPr lang="en-US">
              <a:solidFill>
                <a:prstClr val="black">
                  <a:lumMod val="85000"/>
                  <a:lumOff val="15000"/>
                </a:prstClr>
              </a:solidFill>
              <a:latin typeface="Lora" pitchFamily="2" charset="0"/>
            </a:endParaRPr>
          </a:p>
        </p:txBody>
      </p:sp>
      <p:sp>
        <p:nvSpPr>
          <p:cNvPr id="306" name="Freeform: Shape 49">
            <a:extLst>
              <a:ext uri="{FF2B5EF4-FFF2-40B4-BE49-F238E27FC236}">
                <a16:creationId xmlns:a16="http://schemas.microsoft.com/office/drawing/2014/main" id="{BA0CCCAF-BF9C-F9C5-94F1-F945AC607404}"/>
              </a:ext>
            </a:extLst>
          </p:cNvPr>
          <p:cNvSpPr/>
          <p:nvPr/>
        </p:nvSpPr>
        <p:spPr>
          <a:xfrm>
            <a:off x="7603786" y="4337168"/>
            <a:ext cx="3901515" cy="1152819"/>
          </a:xfrm>
          <a:custGeom>
            <a:avLst/>
            <a:gdLst>
              <a:gd name="connsiteX0" fmla="*/ 3183539 w 3735258"/>
              <a:gd name="connsiteY0" fmla="*/ 1103523 h 1103693"/>
              <a:gd name="connsiteX1" fmla="*/ -33 w 3735258"/>
              <a:gd name="connsiteY1" fmla="*/ 1103523 h 1103693"/>
              <a:gd name="connsiteX2" fmla="*/ -33 w 3735258"/>
              <a:gd name="connsiteY2" fmla="*/ -171 h 1103693"/>
              <a:gd name="connsiteX3" fmla="*/ 3183539 w 3735258"/>
              <a:gd name="connsiteY3" fmla="*/ -171 h 1103693"/>
              <a:gd name="connsiteX4" fmla="*/ 3735226 w 3735258"/>
              <a:gd name="connsiteY4" fmla="*/ 551676 h 1103693"/>
              <a:gd name="connsiteX5" fmla="*/ 3735226 w 3735258"/>
              <a:gd name="connsiteY5" fmla="*/ 551676 h 1103693"/>
              <a:gd name="connsiteX6" fmla="*/ 3183539 w 3735258"/>
              <a:gd name="connsiteY6" fmla="*/ 1103523 h 110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5258" h="1103693">
                <a:moveTo>
                  <a:pt x="3183539" y="1103523"/>
                </a:moveTo>
                <a:lnTo>
                  <a:pt x="-33" y="1103523"/>
                </a:lnTo>
                <a:lnTo>
                  <a:pt x="-33" y="-171"/>
                </a:lnTo>
                <a:lnTo>
                  <a:pt x="3183539" y="-171"/>
                </a:lnTo>
                <a:cubicBezTo>
                  <a:pt x="3488251" y="-76"/>
                  <a:pt x="3735226" y="246963"/>
                  <a:pt x="3735226" y="551676"/>
                </a:cubicBezTo>
                <a:lnTo>
                  <a:pt x="3735226" y="551676"/>
                </a:lnTo>
                <a:cubicBezTo>
                  <a:pt x="3735226" y="856388"/>
                  <a:pt x="3488251" y="1103427"/>
                  <a:pt x="3183539" y="1103523"/>
                </a:cubicBezTo>
                <a:close/>
              </a:path>
            </a:pathLst>
          </a:custGeom>
          <a:solidFill>
            <a:srgbClr val="FFFFFF"/>
          </a:solidFill>
          <a:ln w="15959" cap="flat">
            <a:noFill/>
            <a:prstDash val="solid"/>
            <a:miter/>
          </a:ln>
          <a:effectLst>
            <a:outerShdw blurRad="63500" sx="102000" sy="102000" algn="ctr"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85000"/>
                  <a:lumOff val="15000"/>
                </a:prstClr>
              </a:solidFill>
              <a:effectLst/>
              <a:uLnTx/>
              <a:uFillTx/>
              <a:latin typeface="Lora" pitchFamily="2" charset="0"/>
              <a:ea typeface="+mn-ea"/>
              <a:cs typeface="+mn-cs"/>
            </a:endParaRPr>
          </a:p>
        </p:txBody>
      </p:sp>
      <p:sp>
        <p:nvSpPr>
          <p:cNvPr id="307" name="Freeform: Shape 50">
            <a:extLst>
              <a:ext uri="{FF2B5EF4-FFF2-40B4-BE49-F238E27FC236}">
                <a16:creationId xmlns:a16="http://schemas.microsoft.com/office/drawing/2014/main" id="{873BFD16-A909-8724-FDA3-00BDCF7F4D95}"/>
              </a:ext>
            </a:extLst>
          </p:cNvPr>
          <p:cNvSpPr/>
          <p:nvPr/>
        </p:nvSpPr>
        <p:spPr>
          <a:xfrm>
            <a:off x="7643790" y="4377174"/>
            <a:ext cx="3821672" cy="1072808"/>
          </a:xfrm>
          <a:custGeom>
            <a:avLst/>
            <a:gdLst>
              <a:gd name="connsiteX0" fmla="*/ 3145238 w 3658817"/>
              <a:gd name="connsiteY0" fmla="*/ 1026921 h 1027092"/>
              <a:gd name="connsiteX1" fmla="*/ -33 w 3658817"/>
              <a:gd name="connsiteY1" fmla="*/ 1026921 h 1027092"/>
              <a:gd name="connsiteX2" fmla="*/ -33 w 3658817"/>
              <a:gd name="connsiteY2" fmla="*/ -171 h 1027092"/>
              <a:gd name="connsiteX3" fmla="*/ 3145238 w 3658817"/>
              <a:gd name="connsiteY3" fmla="*/ -171 h 1027092"/>
              <a:gd name="connsiteX4" fmla="*/ 3658784 w 3658817"/>
              <a:gd name="connsiteY4" fmla="*/ 513375 h 1027092"/>
              <a:gd name="connsiteX5" fmla="*/ 3145238 w 3658817"/>
              <a:gd name="connsiteY5" fmla="*/ 1026921 h 1027092"/>
              <a:gd name="connsiteX6" fmla="*/ 45928 w 3658817"/>
              <a:gd name="connsiteY6" fmla="*/ 980960 h 1027092"/>
              <a:gd name="connsiteX7" fmla="*/ 3145238 w 3658817"/>
              <a:gd name="connsiteY7" fmla="*/ 980960 h 1027092"/>
              <a:gd name="connsiteX8" fmla="*/ 3612824 w 3658817"/>
              <a:gd name="connsiteY8" fmla="*/ 513375 h 1027092"/>
              <a:gd name="connsiteX9" fmla="*/ 3145238 w 3658817"/>
              <a:gd name="connsiteY9" fmla="*/ 45790 h 1027092"/>
              <a:gd name="connsiteX10" fmla="*/ 45928 w 3658817"/>
              <a:gd name="connsiteY10" fmla="*/ 45790 h 1027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58817" h="1027092">
                <a:moveTo>
                  <a:pt x="3145238" y="1026921"/>
                </a:moveTo>
                <a:lnTo>
                  <a:pt x="-33" y="1026921"/>
                </a:lnTo>
                <a:lnTo>
                  <a:pt x="-33" y="-171"/>
                </a:lnTo>
                <a:lnTo>
                  <a:pt x="3145238" y="-171"/>
                </a:lnTo>
                <a:cubicBezTo>
                  <a:pt x="3428870" y="-171"/>
                  <a:pt x="3658784" y="229744"/>
                  <a:pt x="3658784" y="513375"/>
                </a:cubicBezTo>
                <a:cubicBezTo>
                  <a:pt x="3658784" y="797007"/>
                  <a:pt x="3428870" y="1026921"/>
                  <a:pt x="3145238" y="1026921"/>
                </a:cubicBezTo>
                <a:close/>
                <a:moveTo>
                  <a:pt x="45928" y="980960"/>
                </a:moveTo>
                <a:lnTo>
                  <a:pt x="3145238" y="980960"/>
                </a:lnTo>
                <a:cubicBezTo>
                  <a:pt x="3403480" y="980960"/>
                  <a:pt x="3612824" y="771617"/>
                  <a:pt x="3612824" y="513375"/>
                </a:cubicBezTo>
                <a:cubicBezTo>
                  <a:pt x="3612824" y="255134"/>
                  <a:pt x="3403480" y="45790"/>
                  <a:pt x="3145238" y="45790"/>
                </a:cubicBezTo>
                <a:lnTo>
                  <a:pt x="45928" y="45790"/>
                </a:lnTo>
                <a:close/>
              </a:path>
            </a:pathLst>
          </a:custGeom>
          <a:solidFill>
            <a:srgbClr val="FFFFFF"/>
          </a:solidFill>
          <a:ln w="159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85000"/>
                  <a:lumOff val="15000"/>
                </a:prstClr>
              </a:solidFill>
              <a:effectLst/>
              <a:uLnTx/>
              <a:uFillTx/>
              <a:latin typeface="Lora" pitchFamily="2" charset="0"/>
              <a:ea typeface="+mn-ea"/>
              <a:cs typeface="+mn-cs"/>
            </a:endParaRPr>
          </a:p>
        </p:txBody>
      </p:sp>
      <p:sp>
        <p:nvSpPr>
          <p:cNvPr id="309" name="Freeform: Shape 52">
            <a:extLst>
              <a:ext uri="{FF2B5EF4-FFF2-40B4-BE49-F238E27FC236}">
                <a16:creationId xmlns:a16="http://schemas.microsoft.com/office/drawing/2014/main" id="{301F91BB-03C9-FF96-25D8-03A74A2579EF}"/>
              </a:ext>
            </a:extLst>
          </p:cNvPr>
          <p:cNvSpPr/>
          <p:nvPr/>
        </p:nvSpPr>
        <p:spPr>
          <a:xfrm>
            <a:off x="7686462" y="5268704"/>
            <a:ext cx="2246300" cy="363056"/>
          </a:xfrm>
          <a:custGeom>
            <a:avLst/>
            <a:gdLst>
              <a:gd name="connsiteX0" fmla="*/ 179023 w 2150577"/>
              <a:gd name="connsiteY0" fmla="*/ 347331 h 347585"/>
              <a:gd name="connsiteX1" fmla="*/ 48 w 2150577"/>
              <a:gd name="connsiteY1" fmla="*/ 178888 h 347585"/>
              <a:gd name="connsiteX2" fmla="*/ 168491 w 2150577"/>
              <a:gd name="connsiteY2" fmla="*/ -87 h 347585"/>
              <a:gd name="connsiteX3" fmla="*/ 179023 w 2150577"/>
              <a:gd name="connsiteY3" fmla="*/ -87 h 347585"/>
              <a:gd name="connsiteX4" fmla="*/ 1971488 w 2150577"/>
              <a:gd name="connsiteY4" fmla="*/ -87 h 347585"/>
              <a:gd name="connsiteX5" fmla="*/ 2150464 w 2150577"/>
              <a:gd name="connsiteY5" fmla="*/ 168355 h 347585"/>
              <a:gd name="connsiteX6" fmla="*/ 1982020 w 2150577"/>
              <a:gd name="connsiteY6" fmla="*/ 347331 h 347585"/>
              <a:gd name="connsiteX7" fmla="*/ 1971488 w 2150577"/>
              <a:gd name="connsiteY7" fmla="*/ 347331 h 34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50577" h="347585">
                <a:moveTo>
                  <a:pt x="179023" y="347331"/>
                </a:moveTo>
                <a:cubicBezTo>
                  <a:pt x="83081" y="350235"/>
                  <a:pt x="2953" y="274830"/>
                  <a:pt x="48" y="178888"/>
                </a:cubicBezTo>
                <a:cubicBezTo>
                  <a:pt x="-2856" y="82945"/>
                  <a:pt x="72548" y="2817"/>
                  <a:pt x="168491" y="-87"/>
                </a:cubicBezTo>
                <a:cubicBezTo>
                  <a:pt x="172002" y="-199"/>
                  <a:pt x="175513" y="-199"/>
                  <a:pt x="179023" y="-87"/>
                </a:cubicBezTo>
                <a:lnTo>
                  <a:pt x="1971488" y="-87"/>
                </a:lnTo>
                <a:cubicBezTo>
                  <a:pt x="2067431" y="-2992"/>
                  <a:pt x="2147559" y="72412"/>
                  <a:pt x="2150464" y="168355"/>
                </a:cubicBezTo>
                <a:cubicBezTo>
                  <a:pt x="2153368" y="264298"/>
                  <a:pt x="2077964" y="344426"/>
                  <a:pt x="1982020" y="347331"/>
                </a:cubicBezTo>
                <a:cubicBezTo>
                  <a:pt x="1978510" y="347442"/>
                  <a:pt x="1974999" y="347442"/>
                  <a:pt x="1971488" y="347331"/>
                </a:cubicBezTo>
                <a:close/>
              </a:path>
            </a:pathLst>
          </a:custGeom>
          <a:solidFill>
            <a:schemeClr val="accent1"/>
          </a:solidFill>
          <a:ln w="15959" cap="flat">
            <a:noFill/>
            <a:prstDash val="solid"/>
            <a:miter/>
          </a:ln>
        </p:spPr>
        <p:txBody>
          <a:bodyPr rtlCol="0" anchor="ctr"/>
          <a:lstStyle/>
          <a:p>
            <a:endParaRPr lang="en-US">
              <a:solidFill>
                <a:prstClr val="black">
                  <a:lumMod val="85000"/>
                  <a:lumOff val="15000"/>
                </a:prstClr>
              </a:solidFill>
              <a:latin typeface="Lora" pitchFamily="2" charset="0"/>
            </a:endParaRPr>
          </a:p>
        </p:txBody>
      </p:sp>
      <p:sp>
        <p:nvSpPr>
          <p:cNvPr id="310" name="Freeform: Shape 53">
            <a:extLst>
              <a:ext uri="{FF2B5EF4-FFF2-40B4-BE49-F238E27FC236}">
                <a16:creationId xmlns:a16="http://schemas.microsoft.com/office/drawing/2014/main" id="{0398F4A5-7CFF-A7FE-592B-337DD9C1A70C}"/>
              </a:ext>
            </a:extLst>
          </p:cNvPr>
          <p:cNvSpPr/>
          <p:nvPr/>
        </p:nvSpPr>
        <p:spPr>
          <a:xfrm rot="18900000">
            <a:off x="6956255" y="4231696"/>
            <a:ext cx="1364013" cy="1364013"/>
          </a:xfrm>
          <a:custGeom>
            <a:avLst/>
            <a:gdLst>
              <a:gd name="connsiteX0" fmla="*/ 1198455 w 1305888"/>
              <a:gd name="connsiteY0" fmla="*/ -171 h 1305888"/>
              <a:gd name="connsiteX1" fmla="*/ 1305856 w 1305888"/>
              <a:gd name="connsiteY1" fmla="*/ -171 h 1305888"/>
              <a:gd name="connsiteX2" fmla="*/ 1305856 w 1305888"/>
              <a:gd name="connsiteY2" fmla="*/ 1305717 h 1305888"/>
              <a:gd name="connsiteX3" fmla="*/ 1198455 w 1305888"/>
              <a:gd name="connsiteY3" fmla="*/ 1305717 h 1305888"/>
              <a:gd name="connsiteX4" fmla="*/ 107368 w 1305888"/>
              <a:gd name="connsiteY4" fmla="*/ 1305717 h 1305888"/>
              <a:gd name="connsiteX5" fmla="*/ -33 w 1305888"/>
              <a:gd name="connsiteY5" fmla="*/ 1305717 h 1305888"/>
              <a:gd name="connsiteX6" fmla="*/ -33 w 1305888"/>
              <a:gd name="connsiteY6" fmla="*/ -171 h 1305888"/>
              <a:gd name="connsiteX7" fmla="*/ 107368 w 1305888"/>
              <a:gd name="connsiteY7" fmla="*/ -171 h 130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5888" h="1305888">
                <a:moveTo>
                  <a:pt x="1198455" y="-171"/>
                </a:moveTo>
                <a:cubicBezTo>
                  <a:pt x="1257771" y="-171"/>
                  <a:pt x="1305856" y="-171"/>
                  <a:pt x="1305856" y="-171"/>
                </a:cubicBezTo>
                <a:lnTo>
                  <a:pt x="1305856" y="1305717"/>
                </a:lnTo>
                <a:cubicBezTo>
                  <a:pt x="1305856" y="1305717"/>
                  <a:pt x="1257771" y="1305717"/>
                  <a:pt x="1198455" y="1305717"/>
                </a:cubicBezTo>
                <a:lnTo>
                  <a:pt x="107368" y="1305717"/>
                </a:lnTo>
                <a:cubicBezTo>
                  <a:pt x="48052" y="1305717"/>
                  <a:pt x="-33" y="1305717"/>
                  <a:pt x="-33" y="1305717"/>
                </a:cubicBezTo>
                <a:lnTo>
                  <a:pt x="-33" y="-171"/>
                </a:lnTo>
                <a:cubicBezTo>
                  <a:pt x="-33" y="-171"/>
                  <a:pt x="48052" y="-171"/>
                  <a:pt x="107368" y="-171"/>
                </a:cubicBezTo>
                <a:close/>
              </a:path>
            </a:pathLst>
          </a:custGeom>
          <a:solidFill>
            <a:schemeClr val="accent1"/>
          </a:solidFill>
          <a:ln w="15959" cap="flat">
            <a:noFill/>
            <a:prstDash val="solid"/>
            <a:miter/>
          </a:ln>
        </p:spPr>
        <p:txBody>
          <a:bodyPr rtlCol="0" anchor="ctr"/>
          <a:lstStyle/>
          <a:p>
            <a:endParaRPr lang="en-US">
              <a:solidFill>
                <a:prstClr val="black">
                  <a:lumMod val="85000"/>
                  <a:lumOff val="15000"/>
                </a:prstClr>
              </a:solidFill>
              <a:latin typeface="Lora" pitchFamily="2" charset="0"/>
            </a:endParaRPr>
          </a:p>
        </p:txBody>
      </p:sp>
      <p:sp>
        <p:nvSpPr>
          <p:cNvPr id="311" name="Freeform: Shape 54">
            <a:extLst>
              <a:ext uri="{FF2B5EF4-FFF2-40B4-BE49-F238E27FC236}">
                <a16:creationId xmlns:a16="http://schemas.microsoft.com/office/drawing/2014/main" id="{75C438D9-E1AB-D3DA-FB8B-35ECB1819826}"/>
              </a:ext>
            </a:extLst>
          </p:cNvPr>
          <p:cNvSpPr/>
          <p:nvPr/>
        </p:nvSpPr>
        <p:spPr>
          <a:xfrm rot="18900000">
            <a:off x="7068235" y="4343795"/>
            <a:ext cx="1139818" cy="1139818"/>
          </a:xfrm>
          <a:custGeom>
            <a:avLst/>
            <a:gdLst>
              <a:gd name="connsiteX0" fmla="*/ 1041902 w 1091246"/>
              <a:gd name="connsiteY0" fmla="*/ -171 h 1091246"/>
              <a:gd name="connsiteX1" fmla="*/ 1091213 w 1091246"/>
              <a:gd name="connsiteY1" fmla="*/ -171 h 1091246"/>
              <a:gd name="connsiteX2" fmla="*/ 1091213 w 1091246"/>
              <a:gd name="connsiteY2" fmla="*/ 1091075 h 1091246"/>
              <a:gd name="connsiteX3" fmla="*/ 1041902 w 1091246"/>
              <a:gd name="connsiteY3" fmla="*/ 1091075 h 1091246"/>
              <a:gd name="connsiteX4" fmla="*/ 49279 w 1091246"/>
              <a:gd name="connsiteY4" fmla="*/ 1091075 h 1091246"/>
              <a:gd name="connsiteX5" fmla="*/ -33 w 1091246"/>
              <a:gd name="connsiteY5" fmla="*/ 1091075 h 1091246"/>
              <a:gd name="connsiteX6" fmla="*/ -33 w 1091246"/>
              <a:gd name="connsiteY6" fmla="*/ -171 h 1091246"/>
              <a:gd name="connsiteX7" fmla="*/ 49279 w 1091246"/>
              <a:gd name="connsiteY7" fmla="*/ -171 h 109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1246" h="1091246">
                <a:moveTo>
                  <a:pt x="1041902" y="-171"/>
                </a:moveTo>
                <a:cubicBezTo>
                  <a:pt x="1069136" y="-171"/>
                  <a:pt x="1091213" y="-171"/>
                  <a:pt x="1091213" y="-171"/>
                </a:cubicBezTo>
                <a:lnTo>
                  <a:pt x="1091213" y="1091075"/>
                </a:lnTo>
                <a:cubicBezTo>
                  <a:pt x="1091213" y="1091075"/>
                  <a:pt x="1069136" y="1091075"/>
                  <a:pt x="1041902" y="1091075"/>
                </a:cubicBezTo>
                <a:lnTo>
                  <a:pt x="49279" y="1091075"/>
                </a:lnTo>
                <a:cubicBezTo>
                  <a:pt x="22045" y="1091075"/>
                  <a:pt x="-33" y="1091075"/>
                  <a:pt x="-33" y="1091075"/>
                </a:cubicBezTo>
                <a:lnTo>
                  <a:pt x="-33" y="-171"/>
                </a:lnTo>
                <a:cubicBezTo>
                  <a:pt x="-33" y="-171"/>
                  <a:pt x="22045" y="-171"/>
                  <a:pt x="49279" y="-171"/>
                </a:cubicBezTo>
                <a:close/>
              </a:path>
            </a:pathLst>
          </a:custGeom>
          <a:solidFill>
            <a:srgbClr val="FFFFFF"/>
          </a:solidFill>
          <a:ln w="15959" cap="flat">
            <a:noFill/>
            <a:prstDash val="solid"/>
            <a:miter/>
          </a:ln>
          <a:effectLst>
            <a:outerShdw blurRad="63500" sx="102000" sy="102000" algn="ctr"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85000"/>
                  <a:lumOff val="15000"/>
                </a:prstClr>
              </a:solidFill>
              <a:effectLst/>
              <a:uLnTx/>
              <a:uFillTx/>
              <a:latin typeface="Lora" pitchFamily="2" charset="0"/>
              <a:ea typeface="+mn-ea"/>
              <a:cs typeface="+mn-cs"/>
            </a:endParaRPr>
          </a:p>
        </p:txBody>
      </p:sp>
      <p:sp>
        <p:nvSpPr>
          <p:cNvPr id="312" name="Freeform: Shape 55">
            <a:extLst>
              <a:ext uri="{FF2B5EF4-FFF2-40B4-BE49-F238E27FC236}">
                <a16:creationId xmlns:a16="http://schemas.microsoft.com/office/drawing/2014/main" id="{24617A10-957C-E832-3A83-5808B715EA00}"/>
              </a:ext>
            </a:extLst>
          </p:cNvPr>
          <p:cNvSpPr/>
          <p:nvPr/>
        </p:nvSpPr>
        <p:spPr>
          <a:xfrm>
            <a:off x="6846226" y="4255658"/>
            <a:ext cx="643877" cy="1316507"/>
          </a:xfrm>
          <a:custGeom>
            <a:avLst/>
            <a:gdLst>
              <a:gd name="connsiteX0" fmla="*/ 13648 w 610051"/>
              <a:gd name="connsiteY0" fmla="*/ 596839 h 1260406"/>
              <a:gd name="connsiteX1" fmla="*/ 13648 w 610051"/>
              <a:gd name="connsiteY1" fmla="*/ 663865 h 1260406"/>
              <a:gd name="connsiteX2" fmla="*/ 610019 w 610051"/>
              <a:gd name="connsiteY2" fmla="*/ 1260236 h 1260406"/>
              <a:gd name="connsiteX3" fmla="*/ 610019 w 610051"/>
              <a:gd name="connsiteY3" fmla="*/ -171 h 1260406"/>
            </a:gdLst>
            <a:ahLst/>
            <a:cxnLst>
              <a:cxn ang="0">
                <a:pos x="connsiteX0" y="connsiteY0"/>
              </a:cxn>
              <a:cxn ang="0">
                <a:pos x="connsiteX1" y="connsiteY1"/>
              </a:cxn>
              <a:cxn ang="0">
                <a:pos x="connsiteX2" y="connsiteY2"/>
              </a:cxn>
              <a:cxn ang="0">
                <a:pos x="connsiteX3" y="connsiteY3"/>
              </a:cxn>
            </a:cxnLst>
            <a:rect l="l" t="t" r="r" b="b"/>
            <a:pathLst>
              <a:path w="610051" h="1260406">
                <a:moveTo>
                  <a:pt x="13648" y="596839"/>
                </a:moveTo>
                <a:cubicBezTo>
                  <a:pt x="-4593" y="615462"/>
                  <a:pt x="-4593" y="645241"/>
                  <a:pt x="13648" y="663865"/>
                </a:cubicBezTo>
                <a:lnTo>
                  <a:pt x="610019" y="1260236"/>
                </a:lnTo>
                <a:lnTo>
                  <a:pt x="610019" y="-171"/>
                </a:lnTo>
                <a:close/>
              </a:path>
            </a:pathLst>
          </a:custGeom>
          <a:solidFill>
            <a:schemeClr val="accent2"/>
          </a:solidFill>
          <a:ln>
            <a:noFill/>
          </a:ln>
          <a:effectLst>
            <a:outerShdw blurRad="50800" dist="50800" dir="5400000" algn="ctr" rotWithShape="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endParaRPr>
          </a:p>
        </p:txBody>
      </p:sp>
      <p:sp>
        <p:nvSpPr>
          <p:cNvPr id="313" name="Freeform: Shape 56">
            <a:extLst>
              <a:ext uri="{FF2B5EF4-FFF2-40B4-BE49-F238E27FC236}">
                <a16:creationId xmlns:a16="http://schemas.microsoft.com/office/drawing/2014/main" id="{24146C83-C426-1CA5-BB14-64EDF066F073}"/>
              </a:ext>
            </a:extLst>
          </p:cNvPr>
          <p:cNvSpPr/>
          <p:nvPr/>
        </p:nvSpPr>
        <p:spPr>
          <a:xfrm>
            <a:off x="7848151" y="4764892"/>
            <a:ext cx="20001" cy="20001"/>
          </a:xfrm>
          <a:custGeom>
            <a:avLst/>
            <a:gdLst>
              <a:gd name="connsiteX0" fmla="*/ 9542 w 19149"/>
              <a:gd name="connsiteY0" fmla="*/ -171 h 19149"/>
              <a:gd name="connsiteX1" fmla="*/ -33 w 19149"/>
              <a:gd name="connsiteY1" fmla="*/ 9404 h 19149"/>
              <a:gd name="connsiteX2" fmla="*/ 9542 w 19149"/>
              <a:gd name="connsiteY2" fmla="*/ 18979 h 19149"/>
              <a:gd name="connsiteX3" fmla="*/ 19117 w 19149"/>
              <a:gd name="connsiteY3" fmla="*/ 9404 h 19149"/>
              <a:gd name="connsiteX4" fmla="*/ 9542 w 19149"/>
              <a:gd name="connsiteY4" fmla="*/ -171 h 19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9" h="19149">
                <a:moveTo>
                  <a:pt x="9542" y="-171"/>
                </a:moveTo>
                <a:cubicBezTo>
                  <a:pt x="4260" y="-171"/>
                  <a:pt x="-33" y="4122"/>
                  <a:pt x="-33" y="9404"/>
                </a:cubicBezTo>
                <a:cubicBezTo>
                  <a:pt x="-33" y="14686"/>
                  <a:pt x="4260" y="18979"/>
                  <a:pt x="9542" y="18979"/>
                </a:cubicBezTo>
                <a:cubicBezTo>
                  <a:pt x="14825" y="18979"/>
                  <a:pt x="19117" y="14686"/>
                  <a:pt x="19117" y="9404"/>
                </a:cubicBezTo>
                <a:cubicBezTo>
                  <a:pt x="19117" y="4122"/>
                  <a:pt x="14825" y="-171"/>
                  <a:pt x="9542" y="-171"/>
                </a:cubicBezTo>
                <a:close/>
              </a:path>
            </a:pathLst>
          </a:custGeom>
          <a:solidFill>
            <a:srgbClr val="000000"/>
          </a:solidFill>
          <a:ln w="159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85000"/>
                  <a:lumOff val="15000"/>
                </a:prstClr>
              </a:solidFill>
              <a:effectLst/>
              <a:uLnTx/>
              <a:uFillTx/>
              <a:latin typeface="Lora" pitchFamily="2" charset="0"/>
              <a:ea typeface="+mn-ea"/>
              <a:cs typeface="+mn-cs"/>
            </a:endParaRPr>
          </a:p>
        </p:txBody>
      </p:sp>
      <p:sp>
        <p:nvSpPr>
          <p:cNvPr id="314" name="TextBox 313">
            <a:extLst>
              <a:ext uri="{FF2B5EF4-FFF2-40B4-BE49-F238E27FC236}">
                <a16:creationId xmlns:a16="http://schemas.microsoft.com/office/drawing/2014/main" id="{66583C7B-A788-C7C9-F637-B7B1A238FCA5}"/>
              </a:ext>
            </a:extLst>
          </p:cNvPr>
          <p:cNvSpPr txBox="1"/>
          <p:nvPr/>
        </p:nvSpPr>
        <p:spPr>
          <a:xfrm>
            <a:off x="2616160" y="1571851"/>
            <a:ext cx="256030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chemeClr val="lt1"/>
                </a:solidFill>
              </a:rPr>
              <a:t>Transformer Models</a:t>
            </a:r>
          </a:p>
        </p:txBody>
      </p:sp>
      <p:sp>
        <p:nvSpPr>
          <p:cNvPr id="315" name="TextBox 314">
            <a:extLst>
              <a:ext uri="{FF2B5EF4-FFF2-40B4-BE49-F238E27FC236}">
                <a16:creationId xmlns:a16="http://schemas.microsoft.com/office/drawing/2014/main" id="{A4240F8A-2CC0-C9EB-4217-ACB53C36E96B}"/>
              </a:ext>
            </a:extLst>
          </p:cNvPr>
          <p:cNvSpPr txBox="1"/>
          <p:nvPr/>
        </p:nvSpPr>
        <p:spPr>
          <a:xfrm>
            <a:off x="2026887" y="2060081"/>
            <a:ext cx="3149924" cy="900246"/>
          </a:xfrm>
          <a:prstGeom prst="rect">
            <a:avLst/>
          </a:prstGeom>
          <a:noFill/>
          <a:ln>
            <a:noFill/>
          </a:ln>
          <a:effectLst/>
        </p:spPr>
        <p:txBody>
          <a:bodyPr wrap="square" rtlCol="0">
            <a:spAutoFit/>
          </a:bodyPr>
          <a:lstStyle>
            <a:defPPr>
              <a:defRPr lang="en-US"/>
            </a:defPPr>
            <a:lvl1pPr algn="ctr">
              <a:lnSpc>
                <a:spcPct val="150000"/>
              </a:lnSpc>
              <a:defRPr sz="1300"/>
            </a:lvl1pPr>
          </a:lstStyle>
          <a:p>
            <a:r>
              <a:rPr lang="en-US" sz="1200">
                <a:solidFill>
                  <a:schemeClr val="lt1"/>
                </a:solidFill>
              </a:rPr>
              <a:t>Literature</a:t>
            </a:r>
            <a:r>
              <a:rPr lang="en-US" sz="1200"/>
              <a:t> </a:t>
            </a:r>
            <a:r>
              <a:rPr lang="en-US" sz="1200">
                <a:solidFill>
                  <a:schemeClr val="lt1"/>
                </a:solidFill>
              </a:rPr>
              <a:t>shows </a:t>
            </a:r>
            <a:r>
              <a:rPr lang="en-US" sz="1200" err="1">
                <a:solidFill>
                  <a:schemeClr val="lt1"/>
                </a:solidFill>
              </a:rPr>
              <a:t>RoBERTa</a:t>
            </a:r>
            <a:r>
              <a:rPr lang="en-US" sz="1200">
                <a:solidFill>
                  <a:schemeClr val="lt1"/>
                </a:solidFill>
              </a:rPr>
              <a:t> is superior for social media because it was trained on 124 million informal posts</a:t>
            </a:r>
          </a:p>
        </p:txBody>
      </p:sp>
      <p:sp>
        <p:nvSpPr>
          <p:cNvPr id="316" name="TextBox 315">
            <a:extLst>
              <a:ext uri="{FF2B5EF4-FFF2-40B4-BE49-F238E27FC236}">
                <a16:creationId xmlns:a16="http://schemas.microsoft.com/office/drawing/2014/main" id="{9D7D3701-F3FB-DEE5-2C25-9674557BB7DD}"/>
              </a:ext>
            </a:extLst>
          </p:cNvPr>
          <p:cNvSpPr txBox="1"/>
          <p:nvPr/>
        </p:nvSpPr>
        <p:spPr>
          <a:xfrm>
            <a:off x="2952551" y="4324769"/>
            <a:ext cx="3444231" cy="1177245"/>
          </a:xfrm>
          <a:prstGeom prst="rect">
            <a:avLst/>
          </a:prstGeom>
          <a:noFill/>
          <a:ln>
            <a:noFill/>
          </a:ln>
          <a:effectLst/>
        </p:spPr>
        <p:txBody>
          <a:bodyPr wrap="square" lIns="91440" tIns="45720" rIns="91440" bIns="45720" rtlCol="0" anchor="t">
            <a:spAutoFit/>
          </a:bodyPr>
          <a:lstStyle>
            <a:defPPr>
              <a:defRPr lang="en-US"/>
            </a:defPPr>
            <a:lvl1pPr algn="ctr">
              <a:lnSpc>
                <a:spcPct val="150000"/>
              </a:lnSpc>
              <a:defRPr sz="1200">
                <a:solidFill>
                  <a:schemeClr val="lt1"/>
                </a:solidFill>
              </a:defRPr>
            </a:lvl1pPr>
          </a:lstStyle>
          <a:p>
            <a:r>
              <a:rPr lang="en-US"/>
              <a:t>We are applying the data ink ratio to ensure our dashboards prioritize actionable information over decorative elements</a:t>
            </a:r>
            <a:endParaRPr lang="en-US">
              <a:cs typeface="Poppins"/>
            </a:endParaRPr>
          </a:p>
        </p:txBody>
      </p:sp>
      <p:sp>
        <p:nvSpPr>
          <p:cNvPr id="317" name="TextBox 316">
            <a:extLst>
              <a:ext uri="{FF2B5EF4-FFF2-40B4-BE49-F238E27FC236}">
                <a16:creationId xmlns:a16="http://schemas.microsoft.com/office/drawing/2014/main" id="{1E93DD7A-7008-EEE0-48AE-62EE52E2D111}"/>
              </a:ext>
            </a:extLst>
          </p:cNvPr>
          <p:cNvSpPr txBox="1"/>
          <p:nvPr/>
        </p:nvSpPr>
        <p:spPr>
          <a:xfrm>
            <a:off x="7276896" y="2048749"/>
            <a:ext cx="3178372" cy="900246"/>
          </a:xfrm>
          <a:prstGeom prst="rect">
            <a:avLst/>
          </a:prstGeom>
          <a:noFill/>
          <a:ln>
            <a:noFill/>
          </a:ln>
          <a:effectLst/>
        </p:spPr>
        <p:txBody>
          <a:bodyPr wrap="square" rtlCol="0">
            <a:spAutoFit/>
          </a:bodyPr>
          <a:lstStyle>
            <a:defPPr>
              <a:defRPr lang="en-US"/>
            </a:defPPr>
            <a:lvl1pPr algn="ctr">
              <a:lnSpc>
                <a:spcPct val="150000"/>
              </a:lnSpc>
              <a:defRPr sz="1200">
                <a:solidFill>
                  <a:schemeClr val="lt1"/>
                </a:solidFill>
              </a:defRPr>
            </a:lvl1pPr>
          </a:lstStyle>
          <a:p>
            <a:r>
              <a:rPr lang="en-US"/>
              <a:t>Research highlights that customers often have mixed feelings, such as liking the food but hating the service</a:t>
            </a:r>
          </a:p>
        </p:txBody>
      </p:sp>
      <p:sp>
        <p:nvSpPr>
          <p:cNvPr id="318" name="TextBox 317">
            <a:extLst>
              <a:ext uri="{FF2B5EF4-FFF2-40B4-BE49-F238E27FC236}">
                <a16:creationId xmlns:a16="http://schemas.microsoft.com/office/drawing/2014/main" id="{38B62FCC-E5C2-A876-B447-5B8293A94AE1}"/>
              </a:ext>
            </a:extLst>
          </p:cNvPr>
          <p:cNvSpPr txBox="1"/>
          <p:nvPr/>
        </p:nvSpPr>
        <p:spPr>
          <a:xfrm>
            <a:off x="3729329" y="3882550"/>
            <a:ext cx="3100747" cy="369332"/>
          </a:xfrm>
          <a:prstGeom prst="rect">
            <a:avLst/>
          </a:prstGeom>
          <a:no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b="1">
                <a:solidFill>
                  <a:schemeClr val="lt1"/>
                </a:solidFill>
              </a:defRPr>
            </a:lvl1pPr>
          </a:lstStyle>
          <a:p>
            <a:r>
              <a:rPr lang="en-US"/>
              <a:t>Visualization Principles</a:t>
            </a:r>
          </a:p>
        </p:txBody>
      </p:sp>
      <p:sp>
        <p:nvSpPr>
          <p:cNvPr id="319" name="TextBox 318">
            <a:extLst>
              <a:ext uri="{FF2B5EF4-FFF2-40B4-BE49-F238E27FC236}">
                <a16:creationId xmlns:a16="http://schemas.microsoft.com/office/drawing/2014/main" id="{E90F2AA6-0313-55B9-B7BB-055241A9FDFA}"/>
              </a:ext>
            </a:extLst>
          </p:cNvPr>
          <p:cNvSpPr txBox="1"/>
          <p:nvPr/>
        </p:nvSpPr>
        <p:spPr>
          <a:xfrm>
            <a:off x="7858151" y="1601576"/>
            <a:ext cx="3111579" cy="369332"/>
          </a:xfrm>
          <a:prstGeom prst="rect">
            <a:avLst/>
          </a:prstGeom>
          <a:no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b="1">
                <a:solidFill>
                  <a:schemeClr val="lt1"/>
                </a:solidFill>
              </a:defRPr>
            </a:lvl1pPr>
          </a:lstStyle>
          <a:p>
            <a:r>
              <a:rPr lang="en-US"/>
              <a:t>Aspect Based Sentiment</a:t>
            </a:r>
          </a:p>
        </p:txBody>
      </p:sp>
      <p:sp>
        <p:nvSpPr>
          <p:cNvPr id="320" name="TextBox 319">
            <a:extLst>
              <a:ext uri="{FF2B5EF4-FFF2-40B4-BE49-F238E27FC236}">
                <a16:creationId xmlns:a16="http://schemas.microsoft.com/office/drawing/2014/main" id="{0BC5C258-666D-57AC-585C-2606D35A174D}"/>
              </a:ext>
            </a:extLst>
          </p:cNvPr>
          <p:cNvSpPr txBox="1"/>
          <p:nvPr/>
        </p:nvSpPr>
        <p:spPr>
          <a:xfrm>
            <a:off x="8909610" y="3887618"/>
            <a:ext cx="2635695" cy="369332"/>
          </a:xfrm>
          <a:prstGeom prst="rect">
            <a:avLst/>
          </a:prstGeom>
          <a:no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b="1">
                <a:solidFill>
                  <a:schemeClr val="lt1"/>
                </a:solidFill>
              </a:defRPr>
            </a:lvl1pPr>
          </a:lstStyle>
          <a:p>
            <a:r>
              <a:rPr lang="en-US"/>
              <a:t>Design Implication</a:t>
            </a:r>
          </a:p>
        </p:txBody>
      </p:sp>
      <p:sp>
        <p:nvSpPr>
          <p:cNvPr id="321" name="TextBox 320">
            <a:extLst>
              <a:ext uri="{FF2B5EF4-FFF2-40B4-BE49-F238E27FC236}">
                <a16:creationId xmlns:a16="http://schemas.microsoft.com/office/drawing/2014/main" id="{50E66794-C0AF-A06E-83B1-446F04903765}"/>
              </a:ext>
            </a:extLst>
          </p:cNvPr>
          <p:cNvSpPr txBox="1"/>
          <p:nvPr/>
        </p:nvSpPr>
        <p:spPr>
          <a:xfrm>
            <a:off x="1272782" y="2387301"/>
            <a:ext cx="57682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lumMod val="85000"/>
                    <a:lumOff val="15000"/>
                  </a:prstClr>
                </a:solidFill>
                <a:effectLst/>
                <a:uLnTx/>
                <a:uFillTx/>
                <a:latin typeface="Lora" pitchFamily="2" charset="0"/>
                <a:ea typeface="+mn-ea"/>
                <a:cs typeface="+mn-cs"/>
              </a:rPr>
              <a:t>01</a:t>
            </a:r>
          </a:p>
        </p:txBody>
      </p:sp>
      <p:sp>
        <p:nvSpPr>
          <p:cNvPr id="323" name="TextBox 322">
            <a:extLst>
              <a:ext uri="{FF2B5EF4-FFF2-40B4-BE49-F238E27FC236}">
                <a16:creationId xmlns:a16="http://schemas.microsoft.com/office/drawing/2014/main" id="{13F8612A-4C80-F7E8-EBE8-4C952AAD93EE}"/>
              </a:ext>
            </a:extLst>
          </p:cNvPr>
          <p:cNvSpPr txBox="1"/>
          <p:nvPr/>
        </p:nvSpPr>
        <p:spPr>
          <a:xfrm>
            <a:off x="6483857" y="2401831"/>
            <a:ext cx="57682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lumMod val="85000"/>
                    <a:lumOff val="15000"/>
                  </a:prstClr>
                </a:solidFill>
                <a:effectLst/>
                <a:uLnTx/>
                <a:uFillTx/>
                <a:latin typeface="Lora" pitchFamily="2" charset="0"/>
                <a:ea typeface="+mn-ea"/>
                <a:cs typeface="+mn-cs"/>
              </a:rPr>
              <a:t>02</a:t>
            </a:r>
          </a:p>
        </p:txBody>
      </p:sp>
      <p:sp>
        <p:nvSpPr>
          <p:cNvPr id="324" name="TextBox 323">
            <a:extLst>
              <a:ext uri="{FF2B5EF4-FFF2-40B4-BE49-F238E27FC236}">
                <a16:creationId xmlns:a16="http://schemas.microsoft.com/office/drawing/2014/main" id="{CFCF3D4C-A5DC-1D64-A6F1-F5DA6003A1CE}"/>
              </a:ext>
            </a:extLst>
          </p:cNvPr>
          <p:cNvSpPr txBox="1"/>
          <p:nvPr/>
        </p:nvSpPr>
        <p:spPr>
          <a:xfrm>
            <a:off x="2374775" y="4680995"/>
            <a:ext cx="57682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lumMod val="85000"/>
                    <a:lumOff val="15000"/>
                  </a:prstClr>
                </a:solidFill>
                <a:effectLst/>
                <a:uLnTx/>
                <a:uFillTx/>
                <a:latin typeface="Lora" pitchFamily="2" charset="0"/>
                <a:ea typeface="+mn-ea"/>
                <a:cs typeface="+mn-cs"/>
              </a:rPr>
              <a:t>03</a:t>
            </a:r>
          </a:p>
        </p:txBody>
      </p:sp>
      <p:sp>
        <p:nvSpPr>
          <p:cNvPr id="325" name="TextBox 324">
            <a:extLst>
              <a:ext uri="{FF2B5EF4-FFF2-40B4-BE49-F238E27FC236}">
                <a16:creationId xmlns:a16="http://schemas.microsoft.com/office/drawing/2014/main" id="{560660F8-7F70-F43F-5381-15C6315CB5CA}"/>
              </a:ext>
            </a:extLst>
          </p:cNvPr>
          <p:cNvSpPr txBox="1"/>
          <p:nvPr/>
        </p:nvSpPr>
        <p:spPr>
          <a:xfrm>
            <a:off x="7587106" y="4667410"/>
            <a:ext cx="57682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lumMod val="85000"/>
                    <a:lumOff val="15000"/>
                  </a:prstClr>
                </a:solidFill>
                <a:effectLst/>
                <a:uLnTx/>
                <a:uFillTx/>
                <a:latin typeface="Lora" pitchFamily="2" charset="0"/>
                <a:ea typeface="+mn-ea"/>
                <a:cs typeface="+mn-cs"/>
              </a:rPr>
              <a:t>04</a:t>
            </a:r>
          </a:p>
        </p:txBody>
      </p:sp>
      <p:sp>
        <p:nvSpPr>
          <p:cNvPr id="330" name="TextBox 329">
            <a:extLst>
              <a:ext uri="{FF2B5EF4-FFF2-40B4-BE49-F238E27FC236}">
                <a16:creationId xmlns:a16="http://schemas.microsoft.com/office/drawing/2014/main" id="{FE78CB14-8235-C693-DD63-1443D0B8E3C3}"/>
              </a:ext>
            </a:extLst>
          </p:cNvPr>
          <p:cNvSpPr txBox="1"/>
          <p:nvPr/>
        </p:nvSpPr>
        <p:spPr>
          <a:xfrm>
            <a:off x="8426249" y="4356858"/>
            <a:ext cx="3178372" cy="900246"/>
          </a:xfrm>
          <a:prstGeom prst="rect">
            <a:avLst/>
          </a:prstGeom>
          <a:noFill/>
          <a:ln>
            <a:noFill/>
          </a:ln>
          <a:effectLst/>
        </p:spPr>
        <p:txBody>
          <a:bodyPr wrap="square" rtlCol="0">
            <a:spAutoFit/>
          </a:bodyPr>
          <a:lstStyle>
            <a:defPPr>
              <a:defRPr lang="en-US"/>
            </a:defPPr>
            <a:lvl1pPr algn="ctr">
              <a:lnSpc>
                <a:spcPct val="150000"/>
              </a:lnSpc>
              <a:defRPr sz="1200">
                <a:solidFill>
                  <a:schemeClr val="lt1"/>
                </a:solidFill>
              </a:defRPr>
            </a:lvl1pPr>
          </a:lstStyle>
          <a:p>
            <a:r>
              <a:rPr lang="en-US"/>
              <a:t>We will implement confidence thresholds to flag ambiguous neutral reviews for manual human audit</a:t>
            </a:r>
          </a:p>
        </p:txBody>
      </p:sp>
    </p:spTree>
    <p:extLst>
      <p:ext uri="{BB962C8B-B14F-4D97-AF65-F5344CB8AC3E}">
        <p14:creationId xmlns:p14="http://schemas.microsoft.com/office/powerpoint/2010/main" val="693692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03E28004-A4E7-447B-AC49-F4B146CA9017}"/>
            </a:ext>
          </a:extLst>
        </p:cNvPr>
        <p:cNvGrpSpPr/>
        <p:nvPr/>
      </p:nvGrpSpPr>
      <p:grpSpPr>
        <a:xfrm>
          <a:off x="0" y="0"/>
          <a:ext cx="0" cy="0"/>
          <a:chOff x="0" y="0"/>
          <a:chExt cx="0" cy="0"/>
        </a:xfrm>
      </p:grpSpPr>
      <p:sp>
        <p:nvSpPr>
          <p:cNvPr id="37" name="Freeform: Shape 36">
            <a:extLst>
              <a:ext uri="{FF2B5EF4-FFF2-40B4-BE49-F238E27FC236}">
                <a16:creationId xmlns:a16="http://schemas.microsoft.com/office/drawing/2014/main" id="{CCD22749-2500-C09E-698E-2E75C53DC9D7}"/>
              </a:ext>
            </a:extLst>
          </p:cNvPr>
          <p:cNvSpPr/>
          <p:nvPr/>
        </p:nvSpPr>
        <p:spPr>
          <a:xfrm>
            <a:off x="0" y="1"/>
            <a:ext cx="12192000" cy="5397627"/>
          </a:xfrm>
          <a:custGeom>
            <a:avLst/>
            <a:gdLst>
              <a:gd name="connsiteX0" fmla="*/ 0 w 12192000"/>
              <a:gd name="connsiteY0" fmla="*/ 0 h 5397627"/>
              <a:gd name="connsiteX1" fmla="*/ 12192000 w 12192000"/>
              <a:gd name="connsiteY1" fmla="*/ 0 h 5397627"/>
              <a:gd name="connsiteX2" fmla="*/ 12192000 w 12192000"/>
              <a:gd name="connsiteY2" fmla="*/ 4250749 h 5397627"/>
              <a:gd name="connsiteX3" fmla="*/ 11995811 w 12192000"/>
              <a:gd name="connsiteY3" fmla="*/ 4310062 h 5397627"/>
              <a:gd name="connsiteX4" fmla="*/ 10007352 w 12192000"/>
              <a:gd name="connsiteY4" fmla="*/ 4462991 h 5397627"/>
              <a:gd name="connsiteX5" fmla="*/ 8677200 w 12192000"/>
              <a:gd name="connsiteY5" fmla="*/ 4192658 h 5397627"/>
              <a:gd name="connsiteX6" fmla="*/ 5990519 w 12192000"/>
              <a:gd name="connsiteY6" fmla="*/ 4511059 h 5397627"/>
              <a:gd name="connsiteX7" fmla="*/ 2415139 w 12192000"/>
              <a:gd name="connsiteY7" fmla="*/ 5362143 h 5397627"/>
              <a:gd name="connsiteX8" fmla="*/ 238953 w 12192000"/>
              <a:gd name="connsiteY8" fmla="*/ 4681292 h 5397627"/>
              <a:gd name="connsiteX9" fmla="*/ 0 w 12192000"/>
              <a:gd name="connsiteY9" fmla="*/ 4532128 h 539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5397627">
                <a:moveTo>
                  <a:pt x="0" y="0"/>
                </a:moveTo>
                <a:lnTo>
                  <a:pt x="12192000" y="0"/>
                </a:lnTo>
                <a:lnTo>
                  <a:pt x="12192000" y="4250749"/>
                </a:lnTo>
                <a:lnTo>
                  <a:pt x="11995811" y="4310062"/>
                </a:lnTo>
                <a:cubicBezTo>
                  <a:pt x="11394622" y="4467644"/>
                  <a:pt x="10716600" y="4526852"/>
                  <a:pt x="10007352" y="4462991"/>
                </a:cubicBezTo>
                <a:cubicBezTo>
                  <a:pt x="9536693" y="4420613"/>
                  <a:pt x="9089457" y="4327338"/>
                  <a:pt x="8677200" y="4192658"/>
                </a:cubicBezTo>
                <a:cubicBezTo>
                  <a:pt x="7724643" y="3881427"/>
                  <a:pt x="6631490" y="4004502"/>
                  <a:pt x="5990519" y="4511059"/>
                </a:cubicBezTo>
                <a:cubicBezTo>
                  <a:pt x="5164310" y="5164013"/>
                  <a:pt x="3848710" y="5514896"/>
                  <a:pt x="2415139" y="5362143"/>
                </a:cubicBezTo>
                <a:cubicBezTo>
                  <a:pt x="1595671" y="5274840"/>
                  <a:pt x="848195" y="5030020"/>
                  <a:pt x="238953" y="4681292"/>
                </a:cubicBezTo>
                <a:lnTo>
                  <a:pt x="0" y="4532128"/>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3" name="TextBox 2">
            <a:extLst>
              <a:ext uri="{FF2B5EF4-FFF2-40B4-BE49-F238E27FC236}">
                <a16:creationId xmlns:a16="http://schemas.microsoft.com/office/drawing/2014/main" id="{69FF26D7-1983-5A56-DB5B-27E724FEAFE4}"/>
              </a:ext>
            </a:extLst>
          </p:cNvPr>
          <p:cNvSpPr txBox="1"/>
          <p:nvPr/>
        </p:nvSpPr>
        <p:spPr>
          <a:xfrm>
            <a:off x="587372" y="375790"/>
            <a:ext cx="11017249" cy="707886"/>
          </a:xfrm>
          <a:prstGeom prst="rect">
            <a:avLst/>
          </a:prstGeom>
          <a:noFill/>
          <a:effectLst/>
        </p:spPr>
        <p:txBody>
          <a:bodyPr wrap="square" rtlCol="0">
            <a:spAutoFit/>
          </a:bodyPr>
          <a:lstStyle/>
          <a:p>
            <a:pPr algn="ctr"/>
            <a:r>
              <a:rPr lang="en-US" sz="4000">
                <a:solidFill>
                  <a:schemeClr val="bg1"/>
                </a:solidFill>
                <a:latin typeface="+mj-lt"/>
              </a:rPr>
              <a:t>Initial Concept &amp; Value Proposition</a:t>
            </a:r>
            <a:endParaRPr lang="en-ID" sz="4000">
              <a:solidFill>
                <a:schemeClr val="bg1"/>
              </a:solidFill>
              <a:latin typeface="+mj-lt"/>
            </a:endParaRPr>
          </a:p>
        </p:txBody>
      </p:sp>
      <p:grpSp>
        <p:nvGrpSpPr>
          <p:cNvPr id="13" name="Group 12">
            <a:extLst>
              <a:ext uri="{FF2B5EF4-FFF2-40B4-BE49-F238E27FC236}">
                <a16:creationId xmlns:a16="http://schemas.microsoft.com/office/drawing/2014/main" id="{080AF750-0D35-5C54-7E99-931BA922FE98}"/>
              </a:ext>
            </a:extLst>
          </p:cNvPr>
          <p:cNvGrpSpPr/>
          <p:nvPr/>
        </p:nvGrpSpPr>
        <p:grpSpPr>
          <a:xfrm>
            <a:off x="775129" y="1565791"/>
            <a:ext cx="10568640" cy="4074346"/>
            <a:chOff x="1188101" y="1740413"/>
            <a:chExt cx="10227654" cy="3793398"/>
          </a:xfrm>
        </p:grpSpPr>
        <p:sp>
          <p:nvSpPr>
            <p:cNvPr id="14" name="Rectangle: Rounded Corners 13">
              <a:extLst>
                <a:ext uri="{FF2B5EF4-FFF2-40B4-BE49-F238E27FC236}">
                  <a16:creationId xmlns:a16="http://schemas.microsoft.com/office/drawing/2014/main" id="{DC2CA286-47CD-4320-3D7E-5A408C255256}"/>
                </a:ext>
              </a:extLst>
            </p:cNvPr>
            <p:cNvSpPr/>
            <p:nvPr/>
          </p:nvSpPr>
          <p:spPr>
            <a:xfrm>
              <a:off x="1188101" y="2026169"/>
              <a:ext cx="3149525" cy="3507642"/>
            </a:xfrm>
            <a:prstGeom prst="roundRect">
              <a:avLst>
                <a:gd name="adj" fmla="val 8060"/>
              </a:avLst>
            </a:prstGeom>
            <a:solidFill>
              <a:schemeClr val="accent1"/>
            </a:solidFill>
            <a:ln>
              <a:noFill/>
            </a:ln>
            <a:effectLst>
              <a:outerShdw blurRad="50800" dist="50800" dir="5400000" sx="101000" sy="101000" algn="t" rotWithShape="0">
                <a:schemeClr val="bg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 name="TextBox 19">
              <a:extLst>
                <a:ext uri="{FF2B5EF4-FFF2-40B4-BE49-F238E27FC236}">
                  <a16:creationId xmlns:a16="http://schemas.microsoft.com/office/drawing/2014/main" id="{C196DFE9-C7BB-D64B-78D3-BC0D1A24CC7B}"/>
                </a:ext>
              </a:extLst>
            </p:cNvPr>
            <p:cNvSpPr txBox="1"/>
            <p:nvPr/>
          </p:nvSpPr>
          <p:spPr>
            <a:xfrm>
              <a:off x="1271830" y="2712390"/>
              <a:ext cx="3008056" cy="2135200"/>
            </a:xfrm>
            <a:prstGeom prst="rect">
              <a:avLst/>
            </a:prstGeom>
            <a:noFill/>
            <a:ln>
              <a:noFill/>
            </a:ln>
            <a:effectLst/>
          </p:spPr>
          <p:txBody>
            <a:bodyPr wrap="square" rtlCol="0">
              <a:spAutoFit/>
            </a:bodyPr>
            <a:lstStyle/>
            <a:p>
              <a:pPr algn="ctr">
                <a:lnSpc>
                  <a:spcPct val="150000"/>
                </a:lnSpc>
              </a:pPr>
              <a:r>
                <a:rPr lang="en-US"/>
                <a:t>A scalable pipeline that cleans 33,000 reviews and visualizes them in a three-page Power BI dashboard</a:t>
              </a:r>
              <a:endParaRPr lang="en-ID" sz="1600"/>
            </a:p>
          </p:txBody>
        </p:sp>
        <p:sp>
          <p:nvSpPr>
            <p:cNvPr id="21" name="Rectangle: Rounded Corners 20">
              <a:extLst>
                <a:ext uri="{FF2B5EF4-FFF2-40B4-BE49-F238E27FC236}">
                  <a16:creationId xmlns:a16="http://schemas.microsoft.com/office/drawing/2014/main" id="{E76DCC54-B5C4-2B09-8CAD-FCB82EBF8D9D}"/>
                </a:ext>
              </a:extLst>
            </p:cNvPr>
            <p:cNvSpPr/>
            <p:nvPr/>
          </p:nvSpPr>
          <p:spPr>
            <a:xfrm>
              <a:off x="1901095" y="1766759"/>
              <a:ext cx="1749528" cy="571513"/>
            </a:xfrm>
            <a:prstGeom prst="roundRect">
              <a:avLst>
                <a:gd name="adj" fmla="val 2483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Proposal</a:t>
              </a:r>
              <a:endParaRPr lang="en-ID" b="1">
                <a:solidFill>
                  <a:schemeClr val="bg1"/>
                </a:solidFill>
              </a:endParaRPr>
            </a:p>
          </p:txBody>
        </p:sp>
        <p:sp>
          <p:nvSpPr>
            <p:cNvPr id="7" name="Rectangle: Rounded Corners 13">
              <a:extLst>
                <a:ext uri="{FF2B5EF4-FFF2-40B4-BE49-F238E27FC236}">
                  <a16:creationId xmlns:a16="http://schemas.microsoft.com/office/drawing/2014/main" id="{CE10729B-8686-490E-7D07-4AB1D4FB1924}"/>
                </a:ext>
              </a:extLst>
            </p:cNvPr>
            <p:cNvSpPr/>
            <p:nvPr/>
          </p:nvSpPr>
          <p:spPr>
            <a:xfrm>
              <a:off x="4713147" y="2026169"/>
              <a:ext cx="3149525" cy="3507642"/>
            </a:xfrm>
            <a:prstGeom prst="roundRect">
              <a:avLst>
                <a:gd name="adj" fmla="val 8060"/>
              </a:avLst>
            </a:prstGeom>
            <a:solidFill>
              <a:schemeClr val="accent1"/>
            </a:solidFill>
            <a:ln>
              <a:noFill/>
            </a:ln>
            <a:effectLst>
              <a:outerShdw blurRad="50800" dist="50800" dir="5400000" sx="101000" sy="101000" algn="t" rotWithShape="0">
                <a:schemeClr val="bg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TextBox 7">
              <a:extLst>
                <a:ext uri="{FF2B5EF4-FFF2-40B4-BE49-F238E27FC236}">
                  <a16:creationId xmlns:a16="http://schemas.microsoft.com/office/drawing/2014/main" id="{65248FE6-93E4-F4D5-5B45-E7B6306F6E86}"/>
                </a:ext>
              </a:extLst>
            </p:cNvPr>
            <p:cNvSpPr txBox="1"/>
            <p:nvPr/>
          </p:nvSpPr>
          <p:spPr>
            <a:xfrm>
              <a:off x="4786615" y="2650376"/>
              <a:ext cx="3008056" cy="2135200"/>
            </a:xfrm>
            <a:prstGeom prst="rect">
              <a:avLst/>
            </a:prstGeom>
            <a:noFill/>
            <a:ln>
              <a:noFill/>
            </a:ln>
            <a:effectLst/>
          </p:spPr>
          <p:txBody>
            <a:bodyPr wrap="square" rtlCol="0">
              <a:spAutoFit/>
            </a:bodyPr>
            <a:lstStyle/>
            <a:p>
              <a:pPr algn="ctr">
                <a:lnSpc>
                  <a:spcPct val="150000"/>
                </a:lnSpc>
              </a:pPr>
              <a:r>
                <a:rPr lang="en-US"/>
                <a:t>Large Language Models allow us to understand context, sarcasm, and intent that simple word counting tools miss</a:t>
              </a:r>
              <a:endParaRPr lang="en-ID" sz="1600"/>
            </a:p>
          </p:txBody>
        </p:sp>
        <p:sp>
          <p:nvSpPr>
            <p:cNvPr id="9" name="Rectangle: Rounded Corners 20">
              <a:extLst>
                <a:ext uri="{FF2B5EF4-FFF2-40B4-BE49-F238E27FC236}">
                  <a16:creationId xmlns:a16="http://schemas.microsoft.com/office/drawing/2014/main" id="{91D81C3E-A50A-51A4-536D-9677B8512C9F}"/>
                </a:ext>
              </a:extLst>
            </p:cNvPr>
            <p:cNvSpPr/>
            <p:nvPr/>
          </p:nvSpPr>
          <p:spPr>
            <a:xfrm>
              <a:off x="5187440" y="1740413"/>
              <a:ext cx="2200940" cy="571513"/>
            </a:xfrm>
            <a:prstGeom prst="roundRect">
              <a:avLst>
                <a:gd name="adj" fmla="val 2483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Value of GEN AI</a:t>
              </a:r>
              <a:endParaRPr lang="en-ID" b="1">
                <a:solidFill>
                  <a:schemeClr val="bg1"/>
                </a:solidFill>
              </a:endParaRPr>
            </a:p>
          </p:txBody>
        </p:sp>
        <p:sp>
          <p:nvSpPr>
            <p:cNvPr id="10" name="Rectangle: Rounded Corners 13">
              <a:extLst>
                <a:ext uri="{FF2B5EF4-FFF2-40B4-BE49-F238E27FC236}">
                  <a16:creationId xmlns:a16="http://schemas.microsoft.com/office/drawing/2014/main" id="{359ED508-2FE2-80F6-5910-0DB40885A9FB}"/>
                </a:ext>
              </a:extLst>
            </p:cNvPr>
            <p:cNvSpPr/>
            <p:nvPr/>
          </p:nvSpPr>
          <p:spPr>
            <a:xfrm>
              <a:off x="8238193" y="2024818"/>
              <a:ext cx="3149525" cy="3507642"/>
            </a:xfrm>
            <a:prstGeom prst="roundRect">
              <a:avLst>
                <a:gd name="adj" fmla="val 8060"/>
              </a:avLst>
            </a:prstGeom>
            <a:solidFill>
              <a:schemeClr val="accent1"/>
            </a:solidFill>
            <a:ln>
              <a:noFill/>
            </a:ln>
            <a:effectLst>
              <a:outerShdw blurRad="50800" dist="50800" dir="5400000" sx="101000" sy="101000" algn="t" rotWithShape="0">
                <a:schemeClr val="bg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TextBox 10">
              <a:extLst>
                <a:ext uri="{FF2B5EF4-FFF2-40B4-BE49-F238E27FC236}">
                  <a16:creationId xmlns:a16="http://schemas.microsoft.com/office/drawing/2014/main" id="{0EC974CE-BCB2-E993-1F38-56A9E3558D75}"/>
                </a:ext>
              </a:extLst>
            </p:cNvPr>
            <p:cNvSpPr txBox="1"/>
            <p:nvPr/>
          </p:nvSpPr>
          <p:spPr>
            <a:xfrm>
              <a:off x="8407699" y="2650376"/>
              <a:ext cx="3008056" cy="2550698"/>
            </a:xfrm>
            <a:prstGeom prst="rect">
              <a:avLst/>
            </a:prstGeom>
            <a:noFill/>
            <a:ln>
              <a:noFill/>
            </a:ln>
            <a:effectLst/>
          </p:spPr>
          <p:txBody>
            <a:bodyPr wrap="square" rtlCol="0">
              <a:spAutoFit/>
            </a:bodyPr>
            <a:lstStyle/>
            <a:p>
              <a:pPr algn="ctr">
                <a:lnSpc>
                  <a:spcPct val="150000"/>
                </a:lnSpc>
              </a:pPr>
              <a:r>
                <a:rPr lang="en-US"/>
                <a:t>We have built a custom parser to convert relative dates into absolute timestamps to enable time series analysis</a:t>
              </a:r>
              <a:endParaRPr lang="en-ID" sz="1600"/>
            </a:p>
          </p:txBody>
        </p:sp>
        <p:sp>
          <p:nvSpPr>
            <p:cNvPr id="12" name="Rectangle: Rounded Corners 20">
              <a:extLst>
                <a:ext uri="{FF2B5EF4-FFF2-40B4-BE49-F238E27FC236}">
                  <a16:creationId xmlns:a16="http://schemas.microsoft.com/office/drawing/2014/main" id="{4AA76C01-59D6-92AF-D40C-86FA6DBF3DC3}"/>
                </a:ext>
              </a:extLst>
            </p:cNvPr>
            <p:cNvSpPr/>
            <p:nvPr/>
          </p:nvSpPr>
          <p:spPr>
            <a:xfrm>
              <a:off x="8925195" y="1766084"/>
              <a:ext cx="1749528" cy="571513"/>
            </a:xfrm>
            <a:prstGeom prst="roundRect">
              <a:avLst>
                <a:gd name="adj" fmla="val 2483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Uniqueness</a:t>
              </a:r>
              <a:endParaRPr lang="en-ID" b="1">
                <a:solidFill>
                  <a:schemeClr val="bg1"/>
                </a:solidFill>
              </a:endParaRPr>
            </a:p>
          </p:txBody>
        </p:sp>
      </p:grpSp>
    </p:spTree>
    <p:extLst>
      <p:ext uri="{BB962C8B-B14F-4D97-AF65-F5344CB8AC3E}">
        <p14:creationId xmlns:p14="http://schemas.microsoft.com/office/powerpoint/2010/main" val="422961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64C1EBD-87B8-167C-211F-5438D141BD51}"/>
              </a:ext>
            </a:extLst>
          </p:cNvPr>
          <p:cNvSpPr/>
          <p:nvPr/>
        </p:nvSpPr>
        <p:spPr>
          <a:xfrm>
            <a:off x="775592" y="1988657"/>
            <a:ext cx="4633537" cy="675522"/>
          </a:xfrm>
          <a:prstGeom prst="roundRect">
            <a:avLst>
              <a:gd name="adj" fmla="val 10458"/>
            </a:avLst>
          </a:prstGeom>
          <a:solidFill>
            <a:schemeClr val="accent2"/>
          </a:solidFill>
          <a:ln>
            <a:noFill/>
          </a:ln>
          <a:effectLst>
            <a:outerShdw blurRad="50800" dist="50800" dir="5400000" algn="ctr" rotWithShape="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D">
                <a:solidFill>
                  <a:schemeClr val="bg1"/>
                </a:solidFill>
              </a:rPr>
              <a:t>Ashish Gole : Data Engineering</a:t>
            </a:r>
          </a:p>
        </p:txBody>
      </p:sp>
      <p:sp>
        <p:nvSpPr>
          <p:cNvPr id="17" name="Rectangle: Rounded Corners 16">
            <a:extLst>
              <a:ext uri="{FF2B5EF4-FFF2-40B4-BE49-F238E27FC236}">
                <a16:creationId xmlns:a16="http://schemas.microsoft.com/office/drawing/2014/main" id="{435CB597-D901-1E13-D629-3340504362C2}"/>
              </a:ext>
            </a:extLst>
          </p:cNvPr>
          <p:cNvSpPr/>
          <p:nvPr/>
        </p:nvSpPr>
        <p:spPr>
          <a:xfrm>
            <a:off x="775592" y="-987249"/>
            <a:ext cx="1667510" cy="675522"/>
          </a:xfrm>
          <a:prstGeom prst="roundRect">
            <a:avLst>
              <a:gd name="adj" fmla="val 10458"/>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TextBox 17">
            <a:extLst>
              <a:ext uri="{FF2B5EF4-FFF2-40B4-BE49-F238E27FC236}">
                <a16:creationId xmlns:a16="http://schemas.microsoft.com/office/drawing/2014/main" id="{CF919CF7-2978-5FAD-76E3-B95E31AA9719}"/>
              </a:ext>
            </a:extLst>
          </p:cNvPr>
          <p:cNvSpPr txBox="1"/>
          <p:nvPr/>
        </p:nvSpPr>
        <p:spPr>
          <a:xfrm>
            <a:off x="587372" y="375790"/>
            <a:ext cx="11017249" cy="707886"/>
          </a:xfrm>
          <a:prstGeom prst="rect">
            <a:avLst/>
          </a:prstGeom>
          <a:noFill/>
          <a:effectLst/>
        </p:spPr>
        <p:txBody>
          <a:bodyPr wrap="square" rtlCol="0">
            <a:spAutoFit/>
          </a:bodyPr>
          <a:lstStyle/>
          <a:p>
            <a:pPr algn="ctr"/>
            <a:r>
              <a:rPr lang="en-US" sz="4000">
                <a:solidFill>
                  <a:schemeClr val="accent6"/>
                </a:solidFill>
                <a:latin typeface="+mj-lt"/>
              </a:rPr>
              <a:t>Milestones, Roles &amp; Next Steps</a:t>
            </a:r>
          </a:p>
        </p:txBody>
      </p:sp>
      <p:sp>
        <p:nvSpPr>
          <p:cNvPr id="22" name="Rectangle: Rounded Corners 1">
            <a:extLst>
              <a:ext uri="{FF2B5EF4-FFF2-40B4-BE49-F238E27FC236}">
                <a16:creationId xmlns:a16="http://schemas.microsoft.com/office/drawing/2014/main" id="{A09F2304-3406-E768-034F-99F1726BE4B1}"/>
              </a:ext>
            </a:extLst>
          </p:cNvPr>
          <p:cNvSpPr/>
          <p:nvPr/>
        </p:nvSpPr>
        <p:spPr>
          <a:xfrm>
            <a:off x="775593" y="2894864"/>
            <a:ext cx="4672172" cy="675522"/>
          </a:xfrm>
          <a:prstGeom prst="roundRect">
            <a:avLst>
              <a:gd name="adj" fmla="val 10458"/>
            </a:avLst>
          </a:prstGeom>
          <a:solidFill>
            <a:schemeClr val="accent2"/>
          </a:solidFill>
          <a:ln>
            <a:noFill/>
          </a:ln>
          <a:effectLst>
            <a:outerShdw blurRad="50800" dist="50800" dir="5400000" algn="ctr" rotWithShape="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D">
                <a:solidFill>
                  <a:schemeClr val="bg1"/>
                </a:solidFill>
              </a:rPr>
              <a:t>Jeet Thakore  : NLP Model Refinement</a:t>
            </a:r>
          </a:p>
        </p:txBody>
      </p:sp>
      <p:sp>
        <p:nvSpPr>
          <p:cNvPr id="24" name="Rectangle: Rounded Corners 1">
            <a:extLst>
              <a:ext uri="{FF2B5EF4-FFF2-40B4-BE49-F238E27FC236}">
                <a16:creationId xmlns:a16="http://schemas.microsoft.com/office/drawing/2014/main" id="{16AE89AA-CF44-7F5B-E2F8-E7BBB2A63D3E}"/>
              </a:ext>
            </a:extLst>
          </p:cNvPr>
          <p:cNvSpPr/>
          <p:nvPr/>
        </p:nvSpPr>
        <p:spPr>
          <a:xfrm>
            <a:off x="775593" y="3801071"/>
            <a:ext cx="4672172" cy="675522"/>
          </a:xfrm>
          <a:prstGeom prst="roundRect">
            <a:avLst>
              <a:gd name="adj" fmla="val 10458"/>
            </a:avLst>
          </a:prstGeom>
          <a:solidFill>
            <a:schemeClr val="accent2"/>
          </a:solidFill>
          <a:ln>
            <a:noFill/>
          </a:ln>
          <a:effectLst>
            <a:outerShdw blurRad="50800" dist="50800" dir="5400000" algn="ctr" rotWithShape="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D">
                <a:solidFill>
                  <a:schemeClr val="bg1"/>
                </a:solidFill>
              </a:rPr>
              <a:t>Pranav </a:t>
            </a:r>
            <a:r>
              <a:rPr lang="en-ID" err="1">
                <a:solidFill>
                  <a:schemeClr val="bg1"/>
                </a:solidFill>
              </a:rPr>
              <a:t>Charakondala</a:t>
            </a:r>
            <a:r>
              <a:rPr lang="en-ID">
                <a:solidFill>
                  <a:schemeClr val="bg1"/>
                </a:solidFill>
              </a:rPr>
              <a:t>: Dashboard Architecture</a:t>
            </a:r>
          </a:p>
        </p:txBody>
      </p:sp>
      <p:grpSp>
        <p:nvGrpSpPr>
          <p:cNvPr id="26" name="Group 25">
            <a:extLst>
              <a:ext uri="{FF2B5EF4-FFF2-40B4-BE49-F238E27FC236}">
                <a16:creationId xmlns:a16="http://schemas.microsoft.com/office/drawing/2014/main" id="{AC0C999B-947D-F5DC-1C79-AD06402F54CE}"/>
              </a:ext>
            </a:extLst>
          </p:cNvPr>
          <p:cNvGrpSpPr/>
          <p:nvPr/>
        </p:nvGrpSpPr>
        <p:grpSpPr>
          <a:xfrm>
            <a:off x="6095996" y="1396784"/>
            <a:ext cx="5508625" cy="3270909"/>
            <a:chOff x="663413" y="1193763"/>
            <a:chExt cx="4450847" cy="3270909"/>
          </a:xfrm>
          <a:effectLst>
            <a:outerShdw blurRad="40731" dist="50800" dir="3960000" sx="53925" sy="53925" algn="ctr" rotWithShape="0">
              <a:srgbClr val="000000">
                <a:alpha val="48000"/>
              </a:srgbClr>
            </a:outerShdw>
          </a:effectLst>
        </p:grpSpPr>
        <p:sp>
          <p:nvSpPr>
            <p:cNvPr id="28" name="Rectangle: Rounded Corners 13">
              <a:extLst>
                <a:ext uri="{FF2B5EF4-FFF2-40B4-BE49-F238E27FC236}">
                  <a16:creationId xmlns:a16="http://schemas.microsoft.com/office/drawing/2014/main" id="{E10A9F09-D6A7-8B89-AE10-D97F9A729605}"/>
                </a:ext>
              </a:extLst>
            </p:cNvPr>
            <p:cNvSpPr/>
            <p:nvPr/>
          </p:nvSpPr>
          <p:spPr>
            <a:xfrm>
              <a:off x="663413" y="1459466"/>
              <a:ext cx="4450847" cy="3005206"/>
            </a:xfrm>
            <a:prstGeom prst="roundRect">
              <a:avLst>
                <a:gd name="adj" fmla="val 8060"/>
              </a:avLst>
            </a:prstGeom>
            <a:solidFill>
              <a:schemeClr val="accent2"/>
            </a:solidFill>
            <a:ln>
              <a:noFill/>
            </a:ln>
            <a:effectLst>
              <a:outerShdw blurRad="50800" dist="50800" dir="5400000" algn="ctr" rotWithShape="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b="1">
                <a:solidFill>
                  <a:schemeClr val="bg1"/>
                </a:solidFill>
              </a:endParaRPr>
            </a:p>
          </p:txBody>
        </p:sp>
        <p:sp>
          <p:nvSpPr>
            <p:cNvPr id="29" name="TextBox 28">
              <a:extLst>
                <a:ext uri="{FF2B5EF4-FFF2-40B4-BE49-F238E27FC236}">
                  <a16:creationId xmlns:a16="http://schemas.microsoft.com/office/drawing/2014/main" id="{C4CE575D-3EF5-7463-D761-FDA68FCA7163}"/>
                </a:ext>
              </a:extLst>
            </p:cNvPr>
            <p:cNvSpPr txBox="1"/>
            <p:nvPr/>
          </p:nvSpPr>
          <p:spPr>
            <a:xfrm>
              <a:off x="907925" y="2040973"/>
              <a:ext cx="4125381" cy="2135200"/>
            </a:xfrm>
            <a:prstGeom prst="rect">
              <a:avLst/>
            </a:prstGeom>
            <a:noFill/>
            <a:effectLst/>
          </p:spPr>
          <p:txBody>
            <a:bodyPr wrap="square" numCol="1" rtlCol="0">
              <a:spAutoFit/>
            </a:bodyPr>
            <a:lstStyle/>
            <a:p>
              <a:pPr algn="ctr">
                <a:lnSpc>
                  <a:spcPct val="150000"/>
                </a:lnSpc>
              </a:pPr>
              <a:r>
                <a:rPr lang="en-US">
                  <a:solidFill>
                    <a:schemeClr val="lt1"/>
                  </a:solidFill>
                </a:rPr>
                <a:t>We will be experimenting with various transformer models like SBERT Roberta </a:t>
              </a:r>
              <a:r>
                <a:rPr lang="en-US" err="1">
                  <a:solidFill>
                    <a:schemeClr val="lt1"/>
                  </a:solidFill>
                </a:rPr>
                <a:t>etc</a:t>
              </a:r>
              <a:r>
                <a:rPr lang="en-US">
                  <a:solidFill>
                    <a:schemeClr val="lt1"/>
                  </a:solidFill>
                </a:rPr>
                <a:t> and then going forward with the best performing one as per our datasets in the subsequent checkpoints</a:t>
              </a:r>
              <a:endParaRPr lang="en-ID">
                <a:solidFill>
                  <a:schemeClr val="lt1"/>
                </a:solidFill>
              </a:endParaRPr>
            </a:p>
          </p:txBody>
        </p:sp>
        <p:sp>
          <p:nvSpPr>
            <p:cNvPr id="30" name="Rectangle: Rounded Corners 27">
              <a:extLst>
                <a:ext uri="{FF2B5EF4-FFF2-40B4-BE49-F238E27FC236}">
                  <a16:creationId xmlns:a16="http://schemas.microsoft.com/office/drawing/2014/main" id="{59F8F280-E13D-AD23-93E2-5C87C6B4F34D}"/>
                </a:ext>
              </a:extLst>
            </p:cNvPr>
            <p:cNvSpPr/>
            <p:nvPr/>
          </p:nvSpPr>
          <p:spPr>
            <a:xfrm>
              <a:off x="1512451" y="1193763"/>
              <a:ext cx="2752769" cy="581507"/>
            </a:xfrm>
            <a:prstGeom prst="roundRect">
              <a:avLst>
                <a:gd name="adj" fmla="val 24830"/>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b="1">
                  <a:solidFill>
                    <a:schemeClr val="tx1"/>
                  </a:solidFill>
                </a:rPr>
                <a:t>Checkpoint 2 Goals</a:t>
              </a:r>
              <a:endParaRPr lang="en-ID" b="1">
                <a:solidFill>
                  <a:schemeClr val="tx1"/>
                </a:solidFill>
              </a:endParaRPr>
            </a:p>
          </p:txBody>
        </p:sp>
      </p:grpSp>
      <p:sp>
        <p:nvSpPr>
          <p:cNvPr id="31" name="Rectangle: Rounded Corners 27">
            <a:extLst>
              <a:ext uri="{FF2B5EF4-FFF2-40B4-BE49-F238E27FC236}">
                <a16:creationId xmlns:a16="http://schemas.microsoft.com/office/drawing/2014/main" id="{9E213BFB-D1FA-ECE6-CA80-8FEACE158AC4}"/>
              </a:ext>
            </a:extLst>
          </p:cNvPr>
          <p:cNvSpPr/>
          <p:nvPr/>
        </p:nvSpPr>
        <p:spPr>
          <a:xfrm>
            <a:off x="1388867" y="1361368"/>
            <a:ext cx="3406986" cy="581507"/>
          </a:xfrm>
          <a:prstGeom prst="roundRect">
            <a:avLst>
              <a:gd name="adj" fmla="val 24830"/>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b="1">
                <a:solidFill>
                  <a:schemeClr val="tx1"/>
                </a:solidFill>
              </a:rPr>
              <a:t>Roles</a:t>
            </a:r>
            <a:endParaRPr lang="en-ID" b="1">
              <a:solidFill>
                <a:schemeClr val="tx1"/>
              </a:solidFill>
            </a:endParaRPr>
          </a:p>
        </p:txBody>
      </p:sp>
      <p:grpSp>
        <p:nvGrpSpPr>
          <p:cNvPr id="36" name="Group 35">
            <a:extLst>
              <a:ext uri="{FF2B5EF4-FFF2-40B4-BE49-F238E27FC236}">
                <a16:creationId xmlns:a16="http://schemas.microsoft.com/office/drawing/2014/main" id="{6FBA94C5-1D12-1FE6-7537-E919B73EE3B0}"/>
              </a:ext>
            </a:extLst>
          </p:cNvPr>
          <p:cNvGrpSpPr/>
          <p:nvPr/>
        </p:nvGrpSpPr>
        <p:grpSpPr>
          <a:xfrm>
            <a:off x="695265" y="5195513"/>
            <a:ext cx="10801462" cy="1241447"/>
            <a:chOff x="663413" y="1284556"/>
            <a:chExt cx="4450847" cy="2229418"/>
          </a:xfrm>
          <a:effectLst>
            <a:outerShdw blurRad="40731" dist="50800" dir="3960000" sx="53925" sy="53925" algn="ctr" rotWithShape="0">
              <a:srgbClr val="000000">
                <a:alpha val="48000"/>
              </a:srgbClr>
            </a:outerShdw>
          </a:effectLst>
        </p:grpSpPr>
        <p:sp>
          <p:nvSpPr>
            <p:cNvPr id="37" name="Rectangle: Rounded Corners 13">
              <a:extLst>
                <a:ext uri="{FF2B5EF4-FFF2-40B4-BE49-F238E27FC236}">
                  <a16:creationId xmlns:a16="http://schemas.microsoft.com/office/drawing/2014/main" id="{80889792-F804-E0D2-FE18-002C92ABB29B}"/>
                </a:ext>
              </a:extLst>
            </p:cNvPr>
            <p:cNvSpPr/>
            <p:nvPr/>
          </p:nvSpPr>
          <p:spPr>
            <a:xfrm>
              <a:off x="663413" y="1459467"/>
              <a:ext cx="4450847" cy="2054507"/>
            </a:xfrm>
            <a:prstGeom prst="roundRect">
              <a:avLst>
                <a:gd name="adj" fmla="val 8060"/>
              </a:avLst>
            </a:prstGeom>
            <a:solidFill>
              <a:schemeClr val="accent2"/>
            </a:solidFill>
            <a:ln>
              <a:noFill/>
            </a:ln>
            <a:effectLst>
              <a:outerShdw blurRad="50800" dist="50800" dir="5400000" algn="ctr" rotWithShape="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b="1">
                <a:solidFill>
                  <a:schemeClr val="bg1"/>
                </a:solidFill>
              </a:endParaRPr>
            </a:p>
          </p:txBody>
        </p:sp>
        <p:sp>
          <p:nvSpPr>
            <p:cNvPr id="38" name="TextBox 37">
              <a:extLst>
                <a:ext uri="{FF2B5EF4-FFF2-40B4-BE49-F238E27FC236}">
                  <a16:creationId xmlns:a16="http://schemas.microsoft.com/office/drawing/2014/main" id="{F4633147-12D8-20BE-2D30-50181A4E500F}"/>
                </a:ext>
              </a:extLst>
            </p:cNvPr>
            <p:cNvSpPr txBox="1"/>
            <p:nvPr/>
          </p:nvSpPr>
          <p:spPr>
            <a:xfrm>
              <a:off x="906386" y="2107175"/>
              <a:ext cx="4125381" cy="888706"/>
            </a:xfrm>
            <a:prstGeom prst="rect">
              <a:avLst/>
            </a:prstGeom>
            <a:noFill/>
            <a:effectLst/>
          </p:spPr>
          <p:txBody>
            <a:bodyPr wrap="square" numCol="1" rtlCol="0">
              <a:spAutoFit/>
            </a:bodyPr>
            <a:lstStyle/>
            <a:p>
              <a:pPr algn="ctr">
                <a:lnSpc>
                  <a:spcPct val="150000"/>
                </a:lnSpc>
              </a:pPr>
              <a:r>
                <a:rPr lang="en-US">
                  <a:solidFill>
                    <a:schemeClr val="lt1"/>
                  </a:solidFill>
                </a:rPr>
                <a:t>Selection bias, as extreme experiences are overrepresented in online reviews.</a:t>
              </a:r>
              <a:endParaRPr lang="en-ID">
                <a:solidFill>
                  <a:schemeClr val="lt1"/>
                </a:solidFill>
              </a:endParaRPr>
            </a:p>
          </p:txBody>
        </p:sp>
        <p:sp>
          <p:nvSpPr>
            <p:cNvPr id="39" name="Rectangle: Rounded Corners 27">
              <a:extLst>
                <a:ext uri="{FF2B5EF4-FFF2-40B4-BE49-F238E27FC236}">
                  <a16:creationId xmlns:a16="http://schemas.microsoft.com/office/drawing/2014/main" id="{4F130842-6FC9-79F7-FE64-1DDF758167CC}"/>
                </a:ext>
              </a:extLst>
            </p:cNvPr>
            <p:cNvSpPr/>
            <p:nvPr/>
          </p:nvSpPr>
          <p:spPr>
            <a:xfrm>
              <a:off x="1512452" y="1284556"/>
              <a:ext cx="2752769" cy="581507"/>
            </a:xfrm>
            <a:prstGeom prst="roundRect">
              <a:avLst>
                <a:gd name="adj" fmla="val 24830"/>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b="1">
                  <a:solidFill>
                    <a:schemeClr val="tx1"/>
                  </a:solidFill>
                </a:rPr>
                <a:t>Biggest Risk</a:t>
              </a:r>
              <a:endParaRPr lang="en-ID" b="1">
                <a:solidFill>
                  <a:schemeClr val="tx1"/>
                </a:solidFill>
              </a:endParaRPr>
            </a:p>
          </p:txBody>
        </p:sp>
      </p:grpSp>
    </p:spTree>
    <p:extLst>
      <p:ext uri="{BB962C8B-B14F-4D97-AF65-F5344CB8AC3E}">
        <p14:creationId xmlns:p14="http://schemas.microsoft.com/office/powerpoint/2010/main" val="24710294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Picture 6" descr="A yellow letter m on a black background&#10;&#10;AI-generated content may be incorrect.">
            <a:extLst>
              <a:ext uri="{FF2B5EF4-FFF2-40B4-BE49-F238E27FC236}">
                <a16:creationId xmlns:a16="http://schemas.microsoft.com/office/drawing/2014/main" id="{84109BED-4541-0BD4-BBDE-43E5277D1EB4}"/>
              </a:ext>
            </a:extLst>
          </p:cNvPr>
          <p:cNvPicPr>
            <a:picLocks noChangeAspect="1"/>
          </p:cNvPicPr>
          <p:nvPr/>
        </p:nvPicPr>
        <p:blipFill>
          <a:blip r:embed="rId2">
            <a:alphaModFix amt="11000"/>
            <a:extLst>
              <a:ext uri="{28A0092B-C50C-407E-A947-70E740481C1C}">
                <a14:useLocalDpi xmlns:a14="http://schemas.microsoft.com/office/drawing/2010/main" val="0"/>
              </a:ext>
            </a:extLst>
          </a:blip>
          <a:stretch>
            <a:fillRect/>
          </a:stretch>
        </p:blipFill>
        <p:spPr>
          <a:xfrm>
            <a:off x="-2862556" y="964104"/>
            <a:ext cx="7971201" cy="7971201"/>
          </a:xfrm>
          <a:prstGeom prst="rect">
            <a:avLst/>
          </a:prstGeom>
        </p:spPr>
      </p:pic>
      <p:sp>
        <p:nvSpPr>
          <p:cNvPr id="5" name="TextBox 4">
            <a:extLst>
              <a:ext uri="{FF2B5EF4-FFF2-40B4-BE49-F238E27FC236}">
                <a16:creationId xmlns:a16="http://schemas.microsoft.com/office/drawing/2014/main" id="{6167CC2A-CA65-B4BB-D8CA-AECFE0F2FB33}"/>
              </a:ext>
            </a:extLst>
          </p:cNvPr>
          <p:cNvSpPr txBox="1"/>
          <p:nvPr/>
        </p:nvSpPr>
        <p:spPr>
          <a:xfrm>
            <a:off x="1682136" y="2598003"/>
            <a:ext cx="5837582" cy="830997"/>
          </a:xfrm>
          <a:prstGeom prst="rect">
            <a:avLst/>
          </a:prstGeom>
          <a:noFill/>
          <a:effectLst/>
        </p:spPr>
        <p:txBody>
          <a:bodyPr wrap="square" rtlCol="0">
            <a:spAutoFit/>
          </a:bodyPr>
          <a:lstStyle/>
          <a:p>
            <a:r>
              <a:rPr lang="en-US" sz="4800">
                <a:latin typeface="+mj-lt"/>
              </a:rPr>
              <a:t>THANK YOU!</a:t>
            </a:r>
            <a:endParaRPr lang="en-ID" sz="4800">
              <a:latin typeface="+mj-lt"/>
            </a:endParaRPr>
          </a:p>
        </p:txBody>
      </p:sp>
      <p:sp>
        <p:nvSpPr>
          <p:cNvPr id="4" name="Freeform: Shape 3">
            <a:extLst>
              <a:ext uri="{FF2B5EF4-FFF2-40B4-BE49-F238E27FC236}">
                <a16:creationId xmlns:a16="http://schemas.microsoft.com/office/drawing/2014/main" id="{6726ED23-665D-6C7A-35C7-D360F539DE37}"/>
              </a:ext>
            </a:extLst>
          </p:cNvPr>
          <p:cNvSpPr/>
          <p:nvPr/>
        </p:nvSpPr>
        <p:spPr>
          <a:xfrm>
            <a:off x="6832600" y="0"/>
            <a:ext cx="5359400" cy="6858000"/>
          </a:xfrm>
          <a:custGeom>
            <a:avLst/>
            <a:gdLst>
              <a:gd name="connsiteX0" fmla="*/ 1782836 w 6117658"/>
              <a:gd name="connsiteY0" fmla="*/ 0 h 6858000"/>
              <a:gd name="connsiteX1" fmla="*/ 6117658 w 6117658"/>
              <a:gd name="connsiteY1" fmla="*/ 0 h 6858000"/>
              <a:gd name="connsiteX2" fmla="*/ 6117658 w 6117658"/>
              <a:gd name="connsiteY2" fmla="*/ 6858000 h 6858000"/>
              <a:gd name="connsiteX3" fmla="*/ 0 w 6117658"/>
              <a:gd name="connsiteY3" fmla="*/ 6858000 h 6858000"/>
              <a:gd name="connsiteX4" fmla="*/ 61660 w 6117658"/>
              <a:gd name="connsiteY4" fmla="*/ 6846155 h 6858000"/>
              <a:gd name="connsiteX5" fmla="*/ 3050789 w 6117658"/>
              <a:gd name="connsiteY5" fmla="*/ 4676250 h 6858000"/>
              <a:gd name="connsiteX6" fmla="*/ 1794920 w 6117658"/>
              <a:gd name="connsiteY6" fmla="*/ 5276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17658" h="6858000">
                <a:moveTo>
                  <a:pt x="1782836" y="0"/>
                </a:moveTo>
                <a:lnTo>
                  <a:pt x="6117658" y="0"/>
                </a:lnTo>
                <a:lnTo>
                  <a:pt x="6117658" y="6858000"/>
                </a:lnTo>
                <a:lnTo>
                  <a:pt x="0" y="6858000"/>
                </a:lnTo>
                <a:lnTo>
                  <a:pt x="61660" y="6846155"/>
                </a:lnTo>
                <a:cubicBezTo>
                  <a:pt x="713022" y="6717415"/>
                  <a:pt x="2613421" y="6264942"/>
                  <a:pt x="3050789" y="4676250"/>
                </a:cubicBezTo>
                <a:cubicBezTo>
                  <a:pt x="3488764" y="3085233"/>
                  <a:pt x="2156208" y="1456265"/>
                  <a:pt x="1794920" y="52766"/>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 name="TextBox 1">
            <a:extLst>
              <a:ext uri="{FF2B5EF4-FFF2-40B4-BE49-F238E27FC236}">
                <a16:creationId xmlns:a16="http://schemas.microsoft.com/office/drawing/2014/main" id="{A57B028D-D294-F7AD-062E-7ABACC541A74}"/>
              </a:ext>
            </a:extLst>
          </p:cNvPr>
          <p:cNvSpPr txBox="1"/>
          <p:nvPr/>
        </p:nvSpPr>
        <p:spPr>
          <a:xfrm>
            <a:off x="1682136" y="3547845"/>
            <a:ext cx="5837582" cy="830997"/>
          </a:xfrm>
          <a:prstGeom prst="rect">
            <a:avLst/>
          </a:prstGeom>
          <a:noFill/>
          <a:effectLst/>
        </p:spPr>
        <p:txBody>
          <a:bodyPr wrap="square" rtlCol="0">
            <a:spAutoFit/>
          </a:bodyPr>
          <a:lstStyle/>
          <a:p>
            <a:r>
              <a:rPr lang="en-US" sz="4800">
                <a:latin typeface="+mj-lt"/>
              </a:rPr>
              <a:t>Q&amp;A!</a:t>
            </a:r>
            <a:endParaRPr lang="en-ID" sz="4800">
              <a:latin typeface="+mj-lt"/>
            </a:endParaRPr>
          </a:p>
        </p:txBody>
      </p:sp>
      <p:pic>
        <p:nvPicPr>
          <p:cNvPr id="6" name="Picture 5" descr="A burger with lettuce and tomato&#10;&#10;AI-generated content may be incorrect.">
            <a:extLst>
              <a:ext uri="{FF2B5EF4-FFF2-40B4-BE49-F238E27FC236}">
                <a16:creationId xmlns:a16="http://schemas.microsoft.com/office/drawing/2014/main" id="{EC719B43-F30E-B943-D75C-4A84C6383117}"/>
              </a:ext>
            </a:extLst>
          </p:cNvPr>
          <p:cNvPicPr>
            <a:picLocks noChangeAspect="1"/>
          </p:cNvPicPr>
          <p:nvPr/>
        </p:nvPicPr>
        <p:blipFill>
          <a:blip r:embed="rId3" cstate="screen">
            <a:extLst>
              <a:ext uri="{BEBA8EAE-BF5A-486C-A8C5-ECC9F3942E4B}">
                <a14:imgProps xmlns:a14="http://schemas.microsoft.com/office/drawing/2010/main">
                  <a14:imgLayer r:embed="rId4">
                    <a14:imgEffect>
                      <a14:backgroundRemoval t="9980" b="89980" l="6134" r="85663">
                        <a14:foregroundMark x1="12482" y1="51960" x2="12482" y2="57414"/>
                        <a14:foregroundMark x1="8345" y1="54788" x2="6170" y2="59879"/>
                        <a14:foregroundMark x1="16155" y1="76040" x2="16155" y2="76040"/>
                        <a14:foregroundMark x1="85021" y1="54222" x2="85021" y2="54222"/>
                        <a14:foregroundMark x1="85663" y1="54061" x2="85663" y2="54061"/>
                      </a14:backgroundRemoval>
                    </a14:imgEffect>
                  </a14:imgLayer>
                </a14:imgProps>
              </a:ext>
              <a:ext uri="{28A0092B-C50C-407E-A947-70E740481C1C}">
                <a14:useLocalDpi xmlns:a14="http://schemas.microsoft.com/office/drawing/2010/main"/>
              </a:ext>
            </a:extLst>
          </a:blip>
          <a:srcRect t="-6666" b="-6666"/>
          <a:stretch/>
        </p:blipFill>
        <p:spPr>
          <a:xfrm>
            <a:off x="6356105" y="245251"/>
            <a:ext cx="5536499" cy="5536499"/>
          </a:xfrm>
          <a:prstGeom prst="ellipse">
            <a:avLst/>
          </a:prstGeom>
          <a:noFill/>
          <a:effectLst>
            <a:outerShdw blurRad="88900" dist="38100" dir="5400000" sx="102000" sy="102000" algn="t" rotWithShape="0">
              <a:schemeClr val="bg1">
                <a:alpha val="87000"/>
              </a:schemeClr>
            </a:outerShdw>
          </a:effectLst>
        </p:spPr>
      </p:pic>
    </p:spTree>
    <p:extLst>
      <p:ext uri="{BB962C8B-B14F-4D97-AF65-F5344CB8AC3E}">
        <p14:creationId xmlns:p14="http://schemas.microsoft.com/office/powerpoint/2010/main" val="1746075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
          <a:extLst>
            <a:ext uri="{FF2B5EF4-FFF2-40B4-BE49-F238E27FC236}">
              <a16:creationId xmlns:a16="http://schemas.microsoft.com/office/drawing/2014/main" id="{11D43CCC-72CF-A2DB-56BE-2271CC58EF0C}"/>
            </a:ext>
          </a:extLst>
        </p:cNvPr>
        <p:cNvGrpSpPr/>
        <p:nvPr/>
      </p:nvGrpSpPr>
      <p:grpSpPr>
        <a:xfrm>
          <a:off x="0" y="0"/>
          <a:ext cx="0" cy="0"/>
          <a:chOff x="0" y="0"/>
          <a:chExt cx="0" cy="0"/>
        </a:xfrm>
      </p:grpSpPr>
      <p:sp>
        <p:nvSpPr>
          <p:cNvPr id="507" name="Freeform: Shape 506">
            <a:extLst>
              <a:ext uri="{FF2B5EF4-FFF2-40B4-BE49-F238E27FC236}">
                <a16:creationId xmlns:a16="http://schemas.microsoft.com/office/drawing/2014/main" id="{B54BDA01-463E-1CA2-CF79-31F6FCCC5CD1}"/>
              </a:ext>
            </a:extLst>
          </p:cNvPr>
          <p:cNvSpPr/>
          <p:nvPr/>
        </p:nvSpPr>
        <p:spPr>
          <a:xfrm>
            <a:off x="0" y="5035606"/>
            <a:ext cx="12192000" cy="1822393"/>
          </a:xfrm>
          <a:custGeom>
            <a:avLst/>
            <a:gdLst>
              <a:gd name="connsiteX0" fmla="*/ 11066139 w 12192000"/>
              <a:gd name="connsiteY0" fmla="*/ 548 h 1822393"/>
              <a:gd name="connsiteX1" fmla="*/ 11957903 w 12192000"/>
              <a:gd name="connsiteY1" fmla="*/ 86507 h 1822393"/>
              <a:gd name="connsiteX2" fmla="*/ 12192000 w 12192000"/>
              <a:gd name="connsiteY2" fmla="*/ 144372 h 1822393"/>
              <a:gd name="connsiteX3" fmla="*/ 12192000 w 12192000"/>
              <a:gd name="connsiteY3" fmla="*/ 1273118 h 1822393"/>
              <a:gd name="connsiteX4" fmla="*/ 12192000 w 12192000"/>
              <a:gd name="connsiteY4" fmla="*/ 1612900 h 1822393"/>
              <a:gd name="connsiteX5" fmla="*/ 12192000 w 12192000"/>
              <a:gd name="connsiteY5" fmla="*/ 1822393 h 1822393"/>
              <a:gd name="connsiteX6" fmla="*/ 0 w 12192000"/>
              <a:gd name="connsiteY6" fmla="*/ 1822393 h 1822393"/>
              <a:gd name="connsiteX7" fmla="*/ 0 w 12192000"/>
              <a:gd name="connsiteY7" fmla="*/ 1612900 h 1822393"/>
              <a:gd name="connsiteX8" fmla="*/ 0 w 12192000"/>
              <a:gd name="connsiteY8" fmla="*/ 1273118 h 1822393"/>
              <a:gd name="connsiteX9" fmla="*/ 0 w 12192000"/>
              <a:gd name="connsiteY9" fmla="*/ 125240 h 1822393"/>
              <a:gd name="connsiteX10" fmla="*/ 147422 w 12192000"/>
              <a:gd name="connsiteY10" fmla="*/ 224964 h 1822393"/>
              <a:gd name="connsiteX11" fmla="*/ 666120 w 12192000"/>
              <a:gd name="connsiteY11" fmla="*/ 475595 h 1822393"/>
              <a:gd name="connsiteX12" fmla="*/ 4749984 w 12192000"/>
              <a:gd name="connsiteY12" fmla="*/ 1137334 h 1822393"/>
              <a:gd name="connsiteX13" fmla="*/ 11066139 w 12192000"/>
              <a:gd name="connsiteY13" fmla="*/ 548 h 182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1822393">
                <a:moveTo>
                  <a:pt x="11066139" y="548"/>
                </a:moveTo>
                <a:cubicBezTo>
                  <a:pt x="11446924" y="5244"/>
                  <a:pt x="11723828" y="38681"/>
                  <a:pt x="11957903" y="86507"/>
                </a:cubicBezTo>
                <a:lnTo>
                  <a:pt x="12192000" y="144372"/>
                </a:lnTo>
                <a:lnTo>
                  <a:pt x="12192000" y="1273118"/>
                </a:lnTo>
                <a:lnTo>
                  <a:pt x="12192000" y="1612900"/>
                </a:lnTo>
                <a:lnTo>
                  <a:pt x="12192000" y="1822393"/>
                </a:lnTo>
                <a:lnTo>
                  <a:pt x="0" y="1822393"/>
                </a:lnTo>
                <a:lnTo>
                  <a:pt x="0" y="1612900"/>
                </a:lnTo>
                <a:lnTo>
                  <a:pt x="0" y="1273118"/>
                </a:lnTo>
                <a:lnTo>
                  <a:pt x="0" y="125240"/>
                </a:lnTo>
                <a:lnTo>
                  <a:pt x="147422" y="224964"/>
                </a:lnTo>
                <a:cubicBezTo>
                  <a:pt x="270676" y="300751"/>
                  <a:pt x="432227" y="383714"/>
                  <a:pt x="666120" y="475595"/>
                </a:cubicBezTo>
                <a:cubicBezTo>
                  <a:pt x="1026495" y="617148"/>
                  <a:pt x="2549225" y="1215378"/>
                  <a:pt x="4749984" y="1137334"/>
                </a:cubicBezTo>
                <a:cubicBezTo>
                  <a:pt x="7504934" y="1039623"/>
                  <a:pt x="8779119" y="-27639"/>
                  <a:pt x="11066139" y="548"/>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503" name="Picture 502" descr="A yellow letter m on a black background&#10;&#10;AI-generated content may be incorrect.">
            <a:extLst>
              <a:ext uri="{FF2B5EF4-FFF2-40B4-BE49-F238E27FC236}">
                <a16:creationId xmlns:a16="http://schemas.microsoft.com/office/drawing/2014/main" id="{F1F5D5FC-8378-8E8A-9A32-69413BD816E0}"/>
              </a:ext>
            </a:extLst>
          </p:cNvPr>
          <p:cNvPicPr>
            <a:picLocks noChangeAspect="1"/>
          </p:cNvPicPr>
          <p:nvPr/>
        </p:nvPicPr>
        <p:blipFill>
          <a:blip r:embed="rId2">
            <a:alphaModFix amt="11000"/>
            <a:extLst>
              <a:ext uri="{28A0092B-C50C-407E-A947-70E740481C1C}">
                <a14:useLocalDpi xmlns:a14="http://schemas.microsoft.com/office/drawing/2010/main" val="0"/>
              </a:ext>
            </a:extLst>
          </a:blip>
          <a:stretch>
            <a:fillRect/>
          </a:stretch>
        </p:blipFill>
        <p:spPr>
          <a:xfrm>
            <a:off x="7248526" y="-848993"/>
            <a:ext cx="6392542" cy="6392542"/>
          </a:xfrm>
          <a:prstGeom prst="rect">
            <a:avLst/>
          </a:prstGeom>
        </p:spPr>
      </p:pic>
      <p:pic>
        <p:nvPicPr>
          <p:cNvPr id="499" name="Picture 498">
            <a:extLst>
              <a:ext uri="{FF2B5EF4-FFF2-40B4-BE49-F238E27FC236}">
                <a16:creationId xmlns:a16="http://schemas.microsoft.com/office/drawing/2014/main" id="{54C4FFB9-019D-A3D7-F13F-634FAA69811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543" b="89844" l="6445" r="89844">
                        <a14:foregroundMark x1="72266" y1="15527" x2="71191" y2="19238"/>
                        <a14:foregroundMark x1="69434" y1="16602" x2="68945" y2="16113"/>
                        <a14:foregroundMark x1="68945" y1="19141" x2="70313" y2="14551"/>
                        <a14:foregroundMark x1="68262" y1="15820" x2="67285" y2="17969"/>
                        <a14:foregroundMark x1="11816" y1="17969" x2="14186" y2="22454"/>
                        <a14:foregroundMark x1="11816" y1="19531" x2="11035" y2="22266"/>
                        <a14:foregroundMark x1="13867" y1="16406" x2="13435" y2="16082"/>
                        <a14:foregroundMark x1="13135" y1="16553" x2="13867" y2="16992"/>
                        <a14:foregroundMark x1="10938" y1="15234" x2="12004" y2="15874"/>
                        <a14:foregroundMark x1="13574" y1="38281" x2="10938" y2="44141"/>
                        <a14:foregroundMark x1="10742" y1="40039" x2="9277" y2="42480"/>
                        <a14:foregroundMark x1="38867" y1="9180" x2="33301" y2="6543"/>
                        <a14:foregroundMark x1="36719" y1="17578" x2="36816" y2="18262"/>
                        <a14:foregroundMark x1="34863" y1="16113" x2="34180" y2="16016"/>
                        <a14:foregroundMark x1="23242" y1="8301" x2="22852" y2="8301"/>
                        <a14:foregroundMark x1="34863" y1="20605" x2="39648" y2="19043"/>
                        <a14:foregroundMark x1="18750" y1="37695" x2="21680" y2="34570"/>
                        <a14:foregroundMark x1="18262" y1="13086" x2="18262" y2="13086"/>
                        <a14:foregroundMark x1="18750" y1="28711" x2="18750" y2="28711"/>
                        <a14:foregroundMark x1="35449" y1="77734" x2="34961" y2="77832"/>
                        <a14:foregroundMark x1="24707" y1="53320" x2="24707" y2="53320"/>
                        <a14:foregroundMark x1="16797" y1="53125" x2="16797" y2="53125"/>
                        <a14:foregroundMark x1="21191" y1="15723" x2="21191" y2="15723"/>
                        <a14:foregroundMark x1="31055" y1="20898" x2="31055" y2="20898"/>
                        <a14:foregroundMark x1="25781" y1="23926" x2="25781" y2="23926"/>
                        <a14:foregroundMark x1="20508" y1="22559" x2="20508" y2="22559"/>
                        <a14:foregroundMark x1="6445" y1="27246" x2="6445" y2="27246"/>
                        <a14:backgroundMark x1="14160" y1="22461" x2="14355" y2="23145"/>
                        <a14:backgroundMark x1="11914" y1="16016" x2="13477" y2="16016"/>
                      </a14:backgroundRemoval>
                    </a14:imgEffect>
                  </a14:imgLayer>
                </a14:imgProps>
              </a:ext>
              <a:ext uri="{28A0092B-C50C-407E-A947-70E740481C1C}">
                <a14:useLocalDpi xmlns:a14="http://schemas.microsoft.com/office/drawing/2010/main" val="0"/>
              </a:ext>
            </a:extLst>
          </a:blip>
          <a:stretch>
            <a:fillRect/>
          </a:stretch>
        </p:blipFill>
        <p:spPr>
          <a:xfrm rot="1067062">
            <a:off x="6225707" y="786298"/>
            <a:ext cx="5285404" cy="5285404"/>
          </a:xfrm>
          <a:prstGeom prst="rect">
            <a:avLst/>
          </a:prstGeom>
        </p:spPr>
      </p:pic>
      <p:sp>
        <p:nvSpPr>
          <p:cNvPr id="500" name="TextBox 499">
            <a:extLst>
              <a:ext uri="{FF2B5EF4-FFF2-40B4-BE49-F238E27FC236}">
                <a16:creationId xmlns:a16="http://schemas.microsoft.com/office/drawing/2014/main" id="{E68340BE-3CA5-D5C6-CD5A-5E2B5A44B534}"/>
              </a:ext>
            </a:extLst>
          </p:cNvPr>
          <p:cNvSpPr txBox="1"/>
          <p:nvPr/>
        </p:nvSpPr>
        <p:spPr>
          <a:xfrm>
            <a:off x="1117600" y="779577"/>
            <a:ext cx="6896100" cy="3046988"/>
          </a:xfrm>
          <a:prstGeom prst="rect">
            <a:avLst/>
          </a:prstGeom>
          <a:noFill/>
          <a:effectLst/>
        </p:spPr>
        <p:txBody>
          <a:bodyPr wrap="square" rtlCol="0">
            <a:spAutoFit/>
          </a:bodyPr>
          <a:lstStyle/>
          <a:p>
            <a:r>
              <a:rPr lang="en-US" sz="4800">
                <a:latin typeface="+mj-lt"/>
              </a:rPr>
              <a:t>McDonalds </a:t>
            </a:r>
          </a:p>
          <a:p>
            <a:r>
              <a:rPr lang="en-US" sz="4800">
                <a:latin typeface="+mj-lt"/>
              </a:rPr>
              <a:t>Feedback Analysis:</a:t>
            </a:r>
          </a:p>
          <a:p>
            <a:r>
              <a:rPr lang="en-US" sz="4800">
                <a:latin typeface="+mj-lt"/>
              </a:rPr>
              <a:t>Social Media </a:t>
            </a:r>
          </a:p>
          <a:p>
            <a:r>
              <a:rPr lang="en-US" sz="4800">
                <a:latin typeface="+mj-lt"/>
              </a:rPr>
              <a:t>Command Centre</a:t>
            </a:r>
          </a:p>
        </p:txBody>
      </p:sp>
      <p:pic>
        <p:nvPicPr>
          <p:cNvPr id="502" name="Picture 501" descr="A yellow letter m on a black background&#10;&#10;AI-generated content may be incorrect.">
            <a:extLst>
              <a:ext uri="{FF2B5EF4-FFF2-40B4-BE49-F238E27FC236}">
                <a16:creationId xmlns:a16="http://schemas.microsoft.com/office/drawing/2014/main" id="{C885B5DD-5000-29A8-E659-C3F816790E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125" y="209494"/>
            <a:ext cx="676275" cy="676275"/>
          </a:xfrm>
          <a:prstGeom prst="rect">
            <a:avLst/>
          </a:prstGeom>
        </p:spPr>
      </p:pic>
      <p:sp>
        <p:nvSpPr>
          <p:cNvPr id="505" name="Rectangle 504">
            <a:extLst>
              <a:ext uri="{FF2B5EF4-FFF2-40B4-BE49-F238E27FC236}">
                <a16:creationId xmlns:a16="http://schemas.microsoft.com/office/drawing/2014/main" id="{4A0E3148-6E26-F3CE-DC7D-88C6F37539BF}"/>
              </a:ext>
            </a:extLst>
          </p:cNvPr>
          <p:cNvSpPr/>
          <p:nvPr/>
        </p:nvSpPr>
        <p:spPr>
          <a:xfrm>
            <a:off x="1117600" y="3909815"/>
            <a:ext cx="6331415" cy="871153"/>
          </a:xfrm>
          <a:prstGeom prst="rect">
            <a:avLst/>
          </a:prstGeom>
          <a:noFill/>
          <a:ln w="25400">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a:solidFill>
                  <a:schemeClr val="tx1"/>
                </a:solidFill>
              </a:rPr>
              <a:t>IS 492 Introduction to GEN AI - Spring 2026</a:t>
            </a:r>
            <a:br>
              <a:rPr lang="en-US" sz="2000">
                <a:solidFill>
                  <a:schemeClr val="tx1"/>
                </a:solidFill>
              </a:rPr>
            </a:br>
            <a:r>
              <a:rPr lang="en-US" sz="2000">
                <a:solidFill>
                  <a:schemeClr val="tx1"/>
                </a:solidFill>
              </a:rPr>
              <a:t>Jeet Thakore, Ashish Gole, Pranav </a:t>
            </a:r>
            <a:r>
              <a:rPr lang="en-US" sz="2000" err="1">
                <a:solidFill>
                  <a:schemeClr val="tx1"/>
                </a:solidFill>
              </a:rPr>
              <a:t>Charakondala</a:t>
            </a:r>
            <a:endParaRPr lang="en-ID" sz="2000">
              <a:solidFill>
                <a:schemeClr val="tx1"/>
              </a:solidFill>
            </a:endParaRPr>
          </a:p>
        </p:txBody>
      </p:sp>
    </p:spTree>
    <p:extLst>
      <p:ext uri="{BB962C8B-B14F-4D97-AF65-F5344CB8AC3E}">
        <p14:creationId xmlns:p14="http://schemas.microsoft.com/office/powerpoint/2010/main" val="1073895736"/>
      </p:ext>
    </p:extLst>
  </p:cSld>
  <p:clrMapOvr>
    <a:masterClrMapping/>
  </p:clrMapOvr>
</p:sld>
</file>

<file path=ppt/theme/theme1.xml><?xml version="1.0" encoding="utf-8"?>
<a:theme xmlns:a="http://schemas.openxmlformats.org/drawingml/2006/main" name="by pptfreebies.com">
  <a:themeElements>
    <a:clrScheme name="Custom 85">
      <a:dk1>
        <a:srgbClr val="EEE8E2"/>
      </a:dk1>
      <a:lt1>
        <a:srgbClr val="511913"/>
      </a:lt1>
      <a:dk2>
        <a:srgbClr val="FFFFFF"/>
      </a:dk2>
      <a:lt2>
        <a:srgbClr val="FFFFFF"/>
      </a:lt2>
      <a:accent1>
        <a:srgbClr val="B33012"/>
      </a:accent1>
      <a:accent2>
        <a:srgbClr val="FDA20C"/>
      </a:accent2>
      <a:accent3>
        <a:srgbClr val="FFFFFF"/>
      </a:accent3>
      <a:accent4>
        <a:srgbClr val="FFFFFF"/>
      </a:accent4>
      <a:accent5>
        <a:srgbClr val="FFFFFF"/>
      </a:accent5>
      <a:accent6>
        <a:srgbClr val="FFFFFF"/>
      </a:accent6>
      <a:hlink>
        <a:srgbClr val="511913"/>
      </a:hlink>
      <a:folHlink>
        <a:srgbClr val="511913"/>
      </a:folHlink>
    </a:clrScheme>
    <a:fontScheme name="Custom 75">
      <a:majorFont>
        <a:latin typeface="Acme"/>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0</TotalTime>
  <Words>1023</Words>
  <Application>Microsoft Macintosh PowerPoint</Application>
  <PresentationFormat>Widescreen</PresentationFormat>
  <Paragraphs>106</Paragraphs>
  <Slides>13</Slides>
  <Notes>10</Notes>
  <HiddenSlides>5</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Aptos</vt:lpstr>
      <vt:lpstr>Arial</vt:lpstr>
      <vt:lpstr>Lora</vt:lpstr>
      <vt:lpstr>Open Sans</vt:lpstr>
      <vt:lpstr>Poppins</vt:lpstr>
      <vt:lpstr>by pptfreebies.com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wahyudi mokoagow</dc:creator>
  <cp:lastModifiedBy>Gole, Ashish Manoj</cp:lastModifiedBy>
  <cp:revision>1</cp:revision>
  <dcterms:created xsi:type="dcterms:W3CDTF">2024-06-19T23:02:53Z</dcterms:created>
  <dcterms:modified xsi:type="dcterms:W3CDTF">2026-02-13T04:25:08Z</dcterms:modified>
</cp:coreProperties>
</file>